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30"/>
  </p:notesMasterIdLst>
  <p:sldIdLst>
    <p:sldId id="329" r:id="rId5"/>
    <p:sldId id="330" r:id="rId6"/>
    <p:sldId id="331" r:id="rId7"/>
    <p:sldId id="332" r:id="rId8"/>
    <p:sldId id="333" r:id="rId9"/>
    <p:sldId id="328" r:id="rId10"/>
    <p:sldId id="334" r:id="rId11"/>
    <p:sldId id="262" r:id="rId12"/>
    <p:sldId id="263" r:id="rId13"/>
    <p:sldId id="265" r:id="rId14"/>
    <p:sldId id="266" r:id="rId15"/>
    <p:sldId id="267" r:id="rId16"/>
    <p:sldId id="335" r:id="rId17"/>
    <p:sldId id="269" r:id="rId18"/>
    <p:sldId id="270" r:id="rId19"/>
    <p:sldId id="276" r:id="rId20"/>
    <p:sldId id="336" r:id="rId21"/>
    <p:sldId id="337" r:id="rId22"/>
    <p:sldId id="338" r:id="rId23"/>
    <p:sldId id="281" r:id="rId24"/>
    <p:sldId id="327" r:id="rId25"/>
    <p:sldId id="282" r:id="rId26"/>
    <p:sldId id="286" r:id="rId27"/>
    <p:sldId id="287" r:id="rId28"/>
    <p:sldId id="26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Getting Started" id="{3B34EB3C-AB5B-48DA-947D-DE03D1CDFC92}">
          <p14:sldIdLst>
            <p14:sldId id="329"/>
            <p14:sldId id="330"/>
            <p14:sldId id="331"/>
            <p14:sldId id="332"/>
            <p14:sldId id="333"/>
            <p14:sldId id="328"/>
          </p14:sldIdLst>
        </p14:section>
        <p14:section name="Introduction" id="{3F794504-428C-4683-A881-8C50C6AFD069}">
          <p14:sldIdLst>
            <p14:sldId id="334"/>
            <p14:sldId id="262"/>
          </p14:sldIdLst>
        </p14:section>
        <p14:section name="Understanding Disability" id="{16ABA97F-7DEA-4B29-9172-D92BFDB8E989}">
          <p14:sldIdLst>
            <p14:sldId id="263"/>
            <p14:sldId id="265"/>
            <p14:sldId id="266"/>
            <p14:sldId id="267"/>
          </p14:sldIdLst>
        </p14:section>
        <p14:section name="Five Aspects of a Disability Confident Employer" id="{BDD59277-8261-486A-B9AA-D3B889EBB69B}">
          <p14:sldIdLst>
            <p14:sldId id="335"/>
            <p14:sldId id="269"/>
            <p14:sldId id="270"/>
          </p14:sldIdLst>
        </p14:section>
        <p14:section name="How We Can All Contribute" id="{744FE605-DE29-47DE-B3FB-76FC3A218EEE}">
          <p14:sldIdLst>
            <p14:sldId id="276"/>
            <p14:sldId id="336"/>
            <p14:sldId id="337"/>
            <p14:sldId id="338"/>
            <p14:sldId id="281"/>
            <p14:sldId id="327"/>
          </p14:sldIdLst>
        </p14:section>
        <p14:section name="Conclusion" id="{BEB49890-B037-4A5E-91BB-5288D73C9A2C}">
          <p14:sldIdLst>
            <p14:sldId id="282"/>
            <p14:sldId id="286"/>
            <p14:sldId id="287"/>
            <p14:sldId id="26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7A383F-7529-1B2C-C33C-B6088831C884}" name="Vanessa Sinclair" initials="VS" userId="S::vsinclair@ccrw.org::b5a85280-b006-43fb-973a-45f0753db8e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765AD"/>
    <a:srgbClr val="0F386B"/>
    <a:srgbClr val="0A2F5B"/>
    <a:srgbClr val="2967B3"/>
    <a:srgbClr val="1F579C"/>
    <a:srgbClr val="164B8C"/>
    <a:srgbClr val="104485"/>
    <a:srgbClr val="174278"/>
    <a:srgbClr val="0F3E78"/>
    <a:srgbClr val="D2DE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D457FC-3ABE-5F94-FC39-66522F19F239}" v="177" dt="2026-02-10T17:07:34.865"/>
    <p1510:client id="{85EA87D0-D868-DEE6-4BD6-3617FB9497D2}" v="8" dt="2026-02-09T13:11:53.953"/>
    <p1510:client id="{FF970CEB-D4A6-49A1-9BF4-3E03C1923120}" v="4" dt="2026-02-09T13:17:13.1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1380" autoAdjust="0"/>
  </p:normalViewPr>
  <p:slideViewPr>
    <p:cSldViewPr snapToGrid="0">
      <p:cViewPr varScale="1">
        <p:scale>
          <a:sx n="45" d="100"/>
          <a:sy n="45" d="100"/>
        </p:scale>
        <p:origin x="149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microsoft.com/office/2015/10/relationships/revisionInfo" Target="revisionInfo.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0C5A1C-46D9-4B51-AA3E-69204C9FC4EE}" type="datetimeFigureOut">
              <a:rPr lang="en-CA" smtClean="0"/>
              <a:t>2026-02-10</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FCEDCB-58D0-427E-8F9E-D6FDA65F8298}" type="slidenum">
              <a:rPr lang="en-CA" smtClean="0"/>
              <a:t>‹#›</a:t>
            </a:fld>
            <a:endParaRPr lang="en-CA"/>
          </a:p>
        </p:txBody>
      </p:sp>
    </p:spTree>
    <p:extLst>
      <p:ext uri="{BB962C8B-B14F-4D97-AF65-F5344CB8AC3E}">
        <p14:creationId xmlns:p14="http://schemas.microsoft.com/office/powerpoint/2010/main" val="4293804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86FCEDCB-58D0-427E-8F9E-D6FDA65F8298}" type="slidenum">
              <a:rPr lang="en-CA" smtClean="0"/>
              <a:t>7</a:t>
            </a:fld>
            <a:endParaRPr lang="en-CA"/>
          </a:p>
        </p:txBody>
      </p:sp>
    </p:spTree>
    <p:extLst>
      <p:ext uri="{BB962C8B-B14F-4D97-AF65-F5344CB8AC3E}">
        <p14:creationId xmlns:p14="http://schemas.microsoft.com/office/powerpoint/2010/main" val="3736361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16</a:t>
            </a:fld>
            <a:endParaRPr lang="en-CA"/>
          </a:p>
        </p:txBody>
      </p:sp>
    </p:spTree>
    <p:extLst>
      <p:ext uri="{BB962C8B-B14F-4D97-AF65-F5344CB8AC3E}">
        <p14:creationId xmlns:p14="http://schemas.microsoft.com/office/powerpoint/2010/main" val="79618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17</a:t>
            </a:fld>
            <a:endParaRPr lang="en-CA"/>
          </a:p>
        </p:txBody>
      </p:sp>
    </p:spTree>
    <p:extLst>
      <p:ext uri="{BB962C8B-B14F-4D97-AF65-F5344CB8AC3E}">
        <p14:creationId xmlns:p14="http://schemas.microsoft.com/office/powerpoint/2010/main" val="8603227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18</a:t>
            </a:fld>
            <a:endParaRPr lang="en-CA"/>
          </a:p>
        </p:txBody>
      </p:sp>
    </p:spTree>
    <p:extLst>
      <p:ext uri="{BB962C8B-B14F-4D97-AF65-F5344CB8AC3E}">
        <p14:creationId xmlns:p14="http://schemas.microsoft.com/office/powerpoint/2010/main" val="23444003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20</a:t>
            </a:fld>
            <a:endParaRPr lang="en-CA"/>
          </a:p>
        </p:txBody>
      </p:sp>
    </p:spTree>
    <p:extLst>
      <p:ext uri="{BB962C8B-B14F-4D97-AF65-F5344CB8AC3E}">
        <p14:creationId xmlns:p14="http://schemas.microsoft.com/office/powerpoint/2010/main" val="34877926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20</a:t>
            </a:fld>
            <a:endParaRPr lang="en-CA"/>
          </a:p>
        </p:txBody>
      </p:sp>
    </p:spTree>
    <p:extLst>
      <p:ext uri="{BB962C8B-B14F-4D97-AF65-F5344CB8AC3E}">
        <p14:creationId xmlns:p14="http://schemas.microsoft.com/office/powerpoint/2010/main" val="3530365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CA" dirty="0"/>
          </a:p>
        </p:txBody>
      </p:sp>
    </p:spTree>
    <p:extLst>
      <p:ext uri="{BB962C8B-B14F-4D97-AF65-F5344CB8AC3E}">
        <p14:creationId xmlns:p14="http://schemas.microsoft.com/office/powerpoint/2010/main" val="464470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22</a:t>
            </a:fld>
            <a:endParaRPr lang="en-CA"/>
          </a:p>
        </p:txBody>
      </p:sp>
    </p:spTree>
    <p:extLst>
      <p:ext uri="{BB962C8B-B14F-4D97-AF65-F5344CB8AC3E}">
        <p14:creationId xmlns:p14="http://schemas.microsoft.com/office/powerpoint/2010/main" val="12409652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23</a:t>
            </a:fld>
            <a:endParaRPr lang="en-CA"/>
          </a:p>
        </p:txBody>
      </p:sp>
    </p:spTree>
    <p:extLst>
      <p:ext uri="{BB962C8B-B14F-4D97-AF65-F5344CB8AC3E}">
        <p14:creationId xmlns:p14="http://schemas.microsoft.com/office/powerpoint/2010/main" val="693027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8</a:t>
            </a:fld>
            <a:endParaRPr lang="en-CA"/>
          </a:p>
        </p:txBody>
      </p:sp>
    </p:spTree>
    <p:extLst>
      <p:ext uri="{BB962C8B-B14F-4D97-AF65-F5344CB8AC3E}">
        <p14:creationId xmlns:p14="http://schemas.microsoft.com/office/powerpoint/2010/main" val="3677473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86FCEDCB-58D0-427E-8F9E-D6FDA65F8298}" type="slidenum">
              <a:rPr lang="en-CA" smtClean="0"/>
              <a:t>9</a:t>
            </a:fld>
            <a:endParaRPr lang="en-CA"/>
          </a:p>
        </p:txBody>
      </p:sp>
    </p:spTree>
    <p:extLst>
      <p:ext uri="{BB962C8B-B14F-4D97-AF65-F5344CB8AC3E}">
        <p14:creationId xmlns:p14="http://schemas.microsoft.com/office/powerpoint/2010/main" val="7630538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6FCEDCB-58D0-427E-8F9E-D6FDA65F8298}" type="slidenum">
              <a:rPr lang="en-CA" smtClean="0"/>
              <a:t>10</a:t>
            </a:fld>
            <a:endParaRPr lang="en-CA"/>
          </a:p>
        </p:txBody>
      </p:sp>
    </p:spTree>
    <p:extLst>
      <p:ext uri="{BB962C8B-B14F-4D97-AF65-F5344CB8AC3E}">
        <p14:creationId xmlns:p14="http://schemas.microsoft.com/office/powerpoint/2010/main" val="36682797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11</a:t>
            </a:fld>
            <a:endParaRPr lang="en-CA"/>
          </a:p>
        </p:txBody>
      </p:sp>
    </p:spTree>
    <p:extLst>
      <p:ext uri="{BB962C8B-B14F-4D97-AF65-F5344CB8AC3E}">
        <p14:creationId xmlns:p14="http://schemas.microsoft.com/office/powerpoint/2010/main" val="4098171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12</a:t>
            </a:fld>
            <a:endParaRPr lang="en-CA"/>
          </a:p>
        </p:txBody>
      </p:sp>
    </p:spTree>
    <p:extLst>
      <p:ext uri="{BB962C8B-B14F-4D97-AF65-F5344CB8AC3E}">
        <p14:creationId xmlns:p14="http://schemas.microsoft.com/office/powerpoint/2010/main" val="11194457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b="1" dirty="0"/>
          </a:p>
        </p:txBody>
      </p:sp>
      <p:sp>
        <p:nvSpPr>
          <p:cNvPr id="4" name="Slide Number Placeholder 3"/>
          <p:cNvSpPr>
            <a:spLocks noGrp="1"/>
          </p:cNvSpPr>
          <p:nvPr>
            <p:ph type="sldNum" sz="quarter" idx="5"/>
          </p:nvPr>
        </p:nvSpPr>
        <p:spPr/>
        <p:txBody>
          <a:bodyPr/>
          <a:lstStyle/>
          <a:p>
            <a:fld id="{86FCEDCB-58D0-427E-8F9E-D6FDA65F8298}" type="slidenum">
              <a:rPr lang="en-CA" smtClean="0"/>
              <a:t>14</a:t>
            </a:fld>
            <a:endParaRPr lang="en-CA"/>
          </a:p>
        </p:txBody>
      </p:sp>
    </p:spTree>
    <p:extLst>
      <p:ext uri="{BB962C8B-B14F-4D97-AF65-F5344CB8AC3E}">
        <p14:creationId xmlns:p14="http://schemas.microsoft.com/office/powerpoint/2010/main" val="1989558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86FCEDCB-58D0-427E-8F9E-D6FDA65F8298}" type="slidenum">
              <a:rPr lang="en-CA" smtClean="0"/>
              <a:t>14</a:t>
            </a:fld>
            <a:endParaRPr lang="en-CA"/>
          </a:p>
        </p:txBody>
      </p:sp>
    </p:spTree>
    <p:extLst>
      <p:ext uri="{BB962C8B-B14F-4D97-AF65-F5344CB8AC3E}">
        <p14:creationId xmlns:p14="http://schemas.microsoft.com/office/powerpoint/2010/main" val="673019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endParaRPr lang="en-US" sz="1200" b="1" i="0" kern="1200" dirty="0">
              <a:solidFill>
                <a:schemeClr val="tx1"/>
              </a:solidFill>
              <a:effectLst/>
              <a:latin typeface="+mn-lt"/>
            </a:endParaRPr>
          </a:p>
        </p:txBody>
      </p:sp>
      <p:sp>
        <p:nvSpPr>
          <p:cNvPr id="4" name="Slide Number Placeholder 3"/>
          <p:cNvSpPr>
            <a:spLocks noGrp="1"/>
          </p:cNvSpPr>
          <p:nvPr>
            <p:ph type="sldNum" sz="quarter" idx="5"/>
          </p:nvPr>
        </p:nvSpPr>
        <p:spPr/>
        <p:txBody>
          <a:bodyPr/>
          <a:lstStyle/>
          <a:p>
            <a:fld id="{86FCEDCB-58D0-427E-8F9E-D6FDA65F8298}" type="slidenum">
              <a:rPr lang="en-CA" smtClean="0"/>
              <a:t>15</a:t>
            </a:fld>
            <a:endParaRPr lang="en-CA"/>
          </a:p>
        </p:txBody>
      </p:sp>
    </p:spTree>
    <p:extLst>
      <p:ext uri="{BB962C8B-B14F-4D97-AF65-F5344CB8AC3E}">
        <p14:creationId xmlns:p14="http://schemas.microsoft.com/office/powerpoint/2010/main" val="4138695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C3C05-7304-FD79-904D-FC5CDF5C301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A33E266B-1485-23C6-5ABF-AD0318CA1EB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286BDB2B-0DB8-7E9E-E1FD-E13D84C67C67}"/>
              </a:ext>
            </a:extLst>
          </p:cNvPr>
          <p:cNvSpPr>
            <a:spLocks noGrp="1"/>
          </p:cNvSpPr>
          <p:nvPr>
            <p:ph type="dt" sz="half" idx="10"/>
          </p:nvPr>
        </p:nvSpPr>
        <p:spPr/>
        <p:txBody>
          <a:bodyPr/>
          <a:lstStyle>
            <a:lvl1pPr>
              <a:defRPr/>
            </a:lvl1pPr>
          </a:lstStyle>
          <a:p>
            <a:r>
              <a:rPr lang="en-CA" dirty="0"/>
              <a:t>www.untappedtalent.ca</a:t>
            </a:r>
          </a:p>
        </p:txBody>
      </p:sp>
      <p:sp>
        <p:nvSpPr>
          <p:cNvPr id="5" name="Footer Placeholder 4">
            <a:extLst>
              <a:ext uri="{FF2B5EF4-FFF2-40B4-BE49-F238E27FC236}">
                <a16:creationId xmlns:a16="http://schemas.microsoft.com/office/drawing/2014/main" id="{EB3E6C04-09D1-1C9F-39E7-B92D6F4DCF2D}"/>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25CFD13E-C56A-C704-2F58-DAE0C734ACDE}"/>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2571171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713BF-ED2F-4210-BEC4-247FC5BE7795}"/>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F2577AA1-7BA5-FCD9-D2E2-FC6D4E1CF1C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A565813-3B90-F3F1-CE5D-5EEADFB232D8}"/>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5" name="Footer Placeholder 4">
            <a:extLst>
              <a:ext uri="{FF2B5EF4-FFF2-40B4-BE49-F238E27FC236}">
                <a16:creationId xmlns:a16="http://schemas.microsoft.com/office/drawing/2014/main" id="{8993D4DA-AF30-09E3-678E-7F884C8F6427}"/>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1EE929C8-4CFB-A70A-6318-3AB773658C65}"/>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1643629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D131BA-2678-500F-CCE5-DBAC8ED8EBD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50A0319E-0BD2-1602-68B5-6024916FD7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C9FBA74A-0131-C209-AF43-8CFC1B3B54C1}"/>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5" name="Footer Placeholder 4">
            <a:extLst>
              <a:ext uri="{FF2B5EF4-FFF2-40B4-BE49-F238E27FC236}">
                <a16:creationId xmlns:a16="http://schemas.microsoft.com/office/drawing/2014/main" id="{5543E1E0-7FA7-34B1-FCBA-D76E954CE1DE}"/>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F270C55D-3EB5-DBA3-70C8-9F0466D523F7}"/>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8374428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717B9-8399-EC98-1122-5DEA3C91521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9C05E54-1CB7-C1C9-8CFE-FD3D9AC476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27E660C-EE4B-44E5-C7DE-ACC44193C8A8}"/>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5" name="Footer Placeholder 4">
            <a:extLst>
              <a:ext uri="{FF2B5EF4-FFF2-40B4-BE49-F238E27FC236}">
                <a16:creationId xmlns:a16="http://schemas.microsoft.com/office/drawing/2014/main" id="{78AABBBC-6595-B14F-91DA-5265462D80C6}"/>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DEA9F80B-D771-920B-DC1B-99864865EF52}"/>
              </a:ext>
            </a:extLst>
          </p:cNvPr>
          <p:cNvSpPr>
            <a:spLocks noGrp="1"/>
          </p:cNvSpPr>
          <p:nvPr>
            <p:ph type="sldNum" sz="quarter" idx="12"/>
          </p:nvPr>
        </p:nvSpPr>
        <p:spPr/>
        <p:txBody>
          <a:bodyPr/>
          <a:lstStyle/>
          <a:p>
            <a:fld id="{7261B473-AA51-424B-A765-0F9FA5D88CE3}" type="slidenum">
              <a:rPr lang="en-CA" smtClean="0"/>
              <a:t>‹#›</a:t>
            </a:fld>
            <a:endParaRPr lang="en-CA" dirty="0"/>
          </a:p>
        </p:txBody>
      </p:sp>
    </p:spTree>
    <p:extLst>
      <p:ext uri="{BB962C8B-B14F-4D97-AF65-F5344CB8AC3E}">
        <p14:creationId xmlns:p14="http://schemas.microsoft.com/office/powerpoint/2010/main" val="31936473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A16F1-05FA-309B-A60E-0A442D3EC7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E987ADB0-B421-A323-3D96-A3085C41BE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4448F78-3A52-E7D3-D7E2-E36B7CEE7DD8}"/>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5" name="Footer Placeholder 4">
            <a:extLst>
              <a:ext uri="{FF2B5EF4-FFF2-40B4-BE49-F238E27FC236}">
                <a16:creationId xmlns:a16="http://schemas.microsoft.com/office/drawing/2014/main" id="{2E25D96F-F236-D7DF-D385-446EB900D06A}"/>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67830B71-118C-C4BC-5CF3-6F7FD0DB49E4}"/>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4276830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ADCE-EEF4-5EE9-A5AA-AA3369293B56}"/>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31B19CFF-179D-E046-5008-6E95EF5C711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8EBAB1FA-5B2A-1AEF-64BC-25723B97C8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383BCDA0-1584-4C69-9471-80DCAE941619}"/>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6" name="Footer Placeholder 5">
            <a:extLst>
              <a:ext uri="{FF2B5EF4-FFF2-40B4-BE49-F238E27FC236}">
                <a16:creationId xmlns:a16="http://schemas.microsoft.com/office/drawing/2014/main" id="{C3EDE166-D9AE-E06E-E78D-94C825D4F5CF}"/>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6F2B99E4-F56E-E91F-D154-2FA1C600636F}"/>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638776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0F445-66AC-BB21-D742-0B81FF47F84D}"/>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AB08D897-137A-576C-6BFA-2C9DEBDC04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2D8C990-C460-EFF2-C189-FB4C1D8D01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938B7AC2-BA98-41FE-43EF-2D0DB11BC2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F540F4-68BB-F197-EE51-53993829A5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383FBD82-DD07-80EE-2B0F-C69672F89B29}"/>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8" name="Footer Placeholder 7">
            <a:extLst>
              <a:ext uri="{FF2B5EF4-FFF2-40B4-BE49-F238E27FC236}">
                <a16:creationId xmlns:a16="http://schemas.microsoft.com/office/drawing/2014/main" id="{23103C45-1782-1437-EE58-6C059477E304}"/>
              </a:ext>
            </a:extLst>
          </p:cNvPr>
          <p:cNvSpPr>
            <a:spLocks noGrp="1"/>
          </p:cNvSpPr>
          <p:nvPr>
            <p:ph type="ftr" sz="quarter" idx="11"/>
          </p:nvPr>
        </p:nvSpPr>
        <p:spPr/>
        <p:txBody>
          <a:bodyPr/>
          <a:lstStyle/>
          <a:p>
            <a:endParaRPr lang="en-CA"/>
          </a:p>
        </p:txBody>
      </p:sp>
      <p:sp>
        <p:nvSpPr>
          <p:cNvPr id="9" name="Slide Number Placeholder 8">
            <a:extLst>
              <a:ext uri="{FF2B5EF4-FFF2-40B4-BE49-F238E27FC236}">
                <a16:creationId xmlns:a16="http://schemas.microsoft.com/office/drawing/2014/main" id="{57856310-62A2-081F-CAAD-8C4460AD9784}"/>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4185184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C2834-DE3F-C91C-3F3D-832DC6B1C2B1}"/>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601FD0ED-1548-8C34-8E7C-5A0BEECFFE7D}"/>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4" name="Footer Placeholder 3">
            <a:extLst>
              <a:ext uri="{FF2B5EF4-FFF2-40B4-BE49-F238E27FC236}">
                <a16:creationId xmlns:a16="http://schemas.microsoft.com/office/drawing/2014/main" id="{D350832F-9108-4B89-A870-17AE90A1E115}"/>
              </a:ext>
            </a:extLst>
          </p:cNvPr>
          <p:cNvSpPr>
            <a:spLocks noGrp="1"/>
          </p:cNvSpPr>
          <p:nvPr>
            <p:ph type="ftr" sz="quarter" idx="11"/>
          </p:nvPr>
        </p:nvSpPr>
        <p:spPr/>
        <p:txBody>
          <a:bodyPr/>
          <a:lstStyle/>
          <a:p>
            <a:endParaRPr lang="en-CA"/>
          </a:p>
        </p:txBody>
      </p:sp>
      <p:sp>
        <p:nvSpPr>
          <p:cNvPr id="5" name="Slide Number Placeholder 4">
            <a:extLst>
              <a:ext uri="{FF2B5EF4-FFF2-40B4-BE49-F238E27FC236}">
                <a16:creationId xmlns:a16="http://schemas.microsoft.com/office/drawing/2014/main" id="{F332B93C-8180-6CE7-3426-D9E5C059815B}"/>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59841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8506C4-F528-F291-3E9F-FA40C30FDF42}"/>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3" name="Footer Placeholder 2">
            <a:extLst>
              <a:ext uri="{FF2B5EF4-FFF2-40B4-BE49-F238E27FC236}">
                <a16:creationId xmlns:a16="http://schemas.microsoft.com/office/drawing/2014/main" id="{5EBFC192-7A85-2635-113E-F6451D05FACD}"/>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679D9260-8E3E-CBC6-00E4-89936C6B98A8}"/>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288496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2B4BF-7AFC-0BAB-F37B-0F300B145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9672F48C-ABDC-19E4-62E9-95CB4ED9DAC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6690C87E-680C-A53E-2929-CD1F0DE77C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8D5097-0862-2E17-F52D-C31108540F4F}"/>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6" name="Footer Placeholder 5">
            <a:extLst>
              <a:ext uri="{FF2B5EF4-FFF2-40B4-BE49-F238E27FC236}">
                <a16:creationId xmlns:a16="http://schemas.microsoft.com/office/drawing/2014/main" id="{39FD9115-BB7B-391A-035E-C8043FDE1F51}"/>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74CBFB5-279C-AA72-E077-98DFED70C0ED}"/>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1571522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F002B-4B10-90F0-4FEE-92852C4EC2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7A89DC0A-E724-67FD-CB4B-65E20097C5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a:p>
        </p:txBody>
      </p:sp>
      <p:sp>
        <p:nvSpPr>
          <p:cNvPr id="4" name="Text Placeholder 3">
            <a:extLst>
              <a:ext uri="{FF2B5EF4-FFF2-40B4-BE49-F238E27FC236}">
                <a16:creationId xmlns:a16="http://schemas.microsoft.com/office/drawing/2014/main" id="{E603DB2A-4F8F-B23C-9BA4-ED55067D23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AE848E-C8C4-DA34-D98F-D1D20DF4D38D}"/>
              </a:ext>
            </a:extLst>
          </p:cNvPr>
          <p:cNvSpPr>
            <a:spLocks noGrp="1"/>
          </p:cNvSpPr>
          <p:nvPr>
            <p:ph type="dt" sz="half" idx="10"/>
          </p:nvPr>
        </p:nvSpPr>
        <p:spPr/>
        <p:txBody>
          <a:bodyPr/>
          <a:lstStyle/>
          <a:p>
            <a:fld id="{12C2A007-1664-4842-AB78-0801DF91F771}" type="datetimeFigureOut">
              <a:rPr lang="en-CA" smtClean="0"/>
              <a:t>2026-02-10</a:t>
            </a:fld>
            <a:endParaRPr lang="en-CA"/>
          </a:p>
        </p:txBody>
      </p:sp>
      <p:sp>
        <p:nvSpPr>
          <p:cNvPr id="6" name="Footer Placeholder 5">
            <a:extLst>
              <a:ext uri="{FF2B5EF4-FFF2-40B4-BE49-F238E27FC236}">
                <a16:creationId xmlns:a16="http://schemas.microsoft.com/office/drawing/2014/main" id="{3818C1C3-6D40-DCF3-3B09-48C9A7856356}"/>
              </a:ext>
            </a:extLst>
          </p:cNvPr>
          <p:cNvSpPr>
            <a:spLocks noGrp="1"/>
          </p:cNvSpPr>
          <p:nvPr>
            <p:ph type="ftr" sz="quarter" idx="11"/>
          </p:nvPr>
        </p:nvSpPr>
        <p:spPr/>
        <p:txBody>
          <a:bodyPr/>
          <a:lstStyle/>
          <a:p>
            <a:endParaRPr lang="en-CA"/>
          </a:p>
        </p:txBody>
      </p:sp>
      <p:sp>
        <p:nvSpPr>
          <p:cNvPr id="7" name="Slide Number Placeholder 6">
            <a:extLst>
              <a:ext uri="{FF2B5EF4-FFF2-40B4-BE49-F238E27FC236}">
                <a16:creationId xmlns:a16="http://schemas.microsoft.com/office/drawing/2014/main" id="{CE5A85E7-58A5-1129-C977-81CD81037A67}"/>
              </a:ext>
            </a:extLst>
          </p:cNvPr>
          <p:cNvSpPr>
            <a:spLocks noGrp="1"/>
          </p:cNvSpPr>
          <p:nvPr>
            <p:ph type="sldNum" sz="quarter" idx="12"/>
          </p:nvPr>
        </p:nvSpPr>
        <p:spPr/>
        <p:txBody>
          <a:bodyPr/>
          <a:lstStyle/>
          <a:p>
            <a:fld id="{7261B473-AA51-424B-A765-0F9FA5D88CE3}" type="slidenum">
              <a:rPr lang="en-CA" smtClean="0"/>
              <a:t>‹#›</a:t>
            </a:fld>
            <a:endParaRPr lang="en-CA"/>
          </a:p>
        </p:txBody>
      </p:sp>
    </p:spTree>
    <p:extLst>
      <p:ext uri="{BB962C8B-B14F-4D97-AF65-F5344CB8AC3E}">
        <p14:creationId xmlns:p14="http://schemas.microsoft.com/office/powerpoint/2010/main" val="2848079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5031B3-D21B-7C09-45DE-7309E1E86C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0B436E0-7F3C-EA78-A272-7FDF97A8C1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5D31F87D-26D3-4E3C-9BF4-7042A16080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CA" dirty="0"/>
              <a:t>www.untappedtalent.ca</a:t>
            </a:r>
          </a:p>
        </p:txBody>
      </p:sp>
      <p:sp>
        <p:nvSpPr>
          <p:cNvPr id="5" name="Footer Placeholder 4">
            <a:extLst>
              <a:ext uri="{FF2B5EF4-FFF2-40B4-BE49-F238E27FC236}">
                <a16:creationId xmlns:a16="http://schemas.microsoft.com/office/drawing/2014/main" id="{36641BE3-C36F-954B-82CC-E8A345D893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CA"/>
          </a:p>
        </p:txBody>
      </p:sp>
      <p:sp>
        <p:nvSpPr>
          <p:cNvPr id="6" name="Slide Number Placeholder 5">
            <a:extLst>
              <a:ext uri="{FF2B5EF4-FFF2-40B4-BE49-F238E27FC236}">
                <a16:creationId xmlns:a16="http://schemas.microsoft.com/office/drawing/2014/main" id="{86B7C8C7-83C1-6298-7633-3427C8A5244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261B473-AA51-424B-A765-0F9FA5D88CE3}" type="slidenum">
              <a:rPr lang="en-CA" smtClean="0"/>
              <a:t>‹#›</a:t>
            </a:fld>
            <a:endParaRPr lang="en-CA" dirty="0"/>
          </a:p>
        </p:txBody>
      </p:sp>
      <p:sp>
        <p:nvSpPr>
          <p:cNvPr id="7" name="TextBox 6">
            <a:extLst>
              <a:ext uri="{FF2B5EF4-FFF2-40B4-BE49-F238E27FC236}">
                <a16:creationId xmlns:a16="http://schemas.microsoft.com/office/drawing/2014/main" id="{32359DB9-5ABC-17FD-6075-D985E299CD63}"/>
              </a:ext>
            </a:extLst>
          </p:cNvPr>
          <p:cNvSpPr txBox="1"/>
          <p:nvPr userDrawn="1"/>
        </p:nvSpPr>
        <p:spPr>
          <a:xfrm>
            <a:off x="8610600" y="6400412"/>
            <a:ext cx="2743200" cy="276999"/>
          </a:xfrm>
          <a:prstGeom prst="rect">
            <a:avLst/>
          </a:prstGeom>
          <a:noFill/>
        </p:spPr>
        <p:txBody>
          <a:bodyPr wrap="square" rtlCol="0">
            <a:spAutoFit/>
          </a:bodyPr>
          <a:lstStyle/>
          <a:p>
            <a:pPr algn="r"/>
            <a:r>
              <a:rPr lang="en-CA" sz="1200" dirty="0"/>
              <a:t>www.untappedtalent.ca</a:t>
            </a:r>
          </a:p>
        </p:txBody>
      </p:sp>
    </p:spTree>
    <p:extLst>
      <p:ext uri="{BB962C8B-B14F-4D97-AF65-F5344CB8AC3E}">
        <p14:creationId xmlns:p14="http://schemas.microsoft.com/office/powerpoint/2010/main" val="1196866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png"/><Relationship Id="rId5" Type="http://schemas.openxmlformats.org/officeDocument/2006/relationships/image" Target="../media/image18.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35F3E-1319-C499-157E-ECA27B1B4212}"/>
              </a:ext>
            </a:extLst>
          </p:cNvPr>
          <p:cNvSpPr>
            <a:spLocks noGrp="1"/>
          </p:cNvSpPr>
          <p:nvPr>
            <p:ph type="title"/>
          </p:nvPr>
        </p:nvSpPr>
        <p:spPr>
          <a:xfrm>
            <a:off x="838200" y="669925"/>
            <a:ext cx="10515600" cy="1325563"/>
          </a:xfrm>
        </p:spPr>
        <p:txBody>
          <a:bodyPr/>
          <a:lstStyle/>
          <a:p>
            <a:r>
              <a:rPr lang="en-CA" b="1" dirty="0"/>
              <a:t>Using This Template</a:t>
            </a:r>
          </a:p>
        </p:txBody>
      </p:sp>
      <p:sp>
        <p:nvSpPr>
          <p:cNvPr id="3" name="Content Placeholder 2">
            <a:extLst>
              <a:ext uri="{FF2B5EF4-FFF2-40B4-BE49-F238E27FC236}">
                <a16:creationId xmlns:a16="http://schemas.microsoft.com/office/drawing/2014/main" id="{B16BE3CD-7766-3724-C971-8201D5BE12B6}"/>
              </a:ext>
            </a:extLst>
          </p:cNvPr>
          <p:cNvSpPr>
            <a:spLocks noGrp="1"/>
          </p:cNvSpPr>
          <p:nvPr>
            <p:ph idx="1"/>
          </p:nvPr>
        </p:nvSpPr>
        <p:spPr/>
        <p:txBody>
          <a:bodyPr vert="horz" lIns="91440" tIns="45720" rIns="91440" bIns="45720" rtlCol="0" anchor="t">
            <a:noAutofit/>
          </a:bodyPr>
          <a:lstStyle/>
          <a:p>
            <a:pPr>
              <a:lnSpc>
                <a:spcPct val="120000"/>
              </a:lnSpc>
            </a:pPr>
            <a:r>
              <a:rPr lang="en-CA" sz="1800" dirty="0"/>
              <a:t>This presentation is just a template; it is meant to be adapted for your context.</a:t>
            </a:r>
            <a:endParaRPr lang="en-CA" sz="1800">
              <a:cs typeface="Arial"/>
            </a:endParaRPr>
          </a:p>
          <a:p>
            <a:pPr>
              <a:lnSpc>
                <a:spcPct val="120000"/>
              </a:lnSpc>
            </a:pPr>
            <a:r>
              <a:rPr lang="en-CA" sz="1800" dirty="0"/>
              <a:t>We have included a lot of slides, but we do not expect you to use all of them. Delete any slides and modify any content that is not applicable to your company.</a:t>
            </a:r>
            <a:endParaRPr lang="en-CA" sz="1800">
              <a:cs typeface="Arial"/>
            </a:endParaRPr>
          </a:p>
          <a:p>
            <a:pPr>
              <a:lnSpc>
                <a:spcPct val="120000"/>
              </a:lnSpc>
            </a:pPr>
            <a:r>
              <a:rPr lang="en-CA" sz="1800" dirty="0"/>
              <a:t>We encourage you to brand this presentation to make it reflective of your company. This will also help the presentation become an asset that gets used in the future when presenting to other departments or new leaders in your organization.</a:t>
            </a:r>
            <a:endParaRPr lang="en-CA" sz="1800">
              <a:cs typeface="Arial"/>
            </a:endParaRPr>
          </a:p>
          <a:p>
            <a:pPr>
              <a:lnSpc>
                <a:spcPct val="120000"/>
              </a:lnSpc>
            </a:pPr>
            <a:r>
              <a:rPr lang="en-CA" sz="1800" dirty="0"/>
              <a:t>If you have any feedback on this presentation, please submit it via our contact form on our website.</a:t>
            </a:r>
            <a:endParaRPr lang="en-CA" sz="1800">
              <a:cs typeface="Arial"/>
            </a:endParaRPr>
          </a:p>
        </p:txBody>
      </p:sp>
      <p:pic>
        <p:nvPicPr>
          <p:cNvPr id="5" name="Picture 4" descr="A blue text on a black background&#10;&#10;AI-generated content may be incorrect.">
            <a:extLst>
              <a:ext uri="{FF2B5EF4-FFF2-40B4-BE49-F238E27FC236}">
                <a16:creationId xmlns:a16="http://schemas.microsoft.com/office/drawing/2014/main" id="{87D25C14-EF0B-FEEC-8F72-FB00B8832191}"/>
              </a:ext>
            </a:extLst>
          </p:cNvPr>
          <p:cNvPicPr>
            <a:picLocks noChangeAspect="1"/>
          </p:cNvPicPr>
          <p:nvPr/>
        </p:nvPicPr>
        <p:blipFill>
          <a:blip r:embed="rId2"/>
          <a:stretch>
            <a:fillRect/>
          </a:stretch>
        </p:blipFill>
        <p:spPr>
          <a:xfrm>
            <a:off x="9357213" y="2564"/>
            <a:ext cx="2609850" cy="885825"/>
          </a:xfrm>
          <a:prstGeom prst="rect">
            <a:avLst/>
          </a:prstGeom>
        </p:spPr>
      </p:pic>
      <p:sp>
        <p:nvSpPr>
          <p:cNvPr id="4" name="Rectangle 3">
            <a:extLst>
              <a:ext uri="{FF2B5EF4-FFF2-40B4-BE49-F238E27FC236}">
                <a16:creationId xmlns:a16="http://schemas.microsoft.com/office/drawing/2014/main" id="{DC97350B-72B1-4F77-4D7B-0B9AADB4F9DA}"/>
              </a:ext>
            </a:extLst>
          </p:cNvPr>
          <p:cNvSpPr/>
          <p:nvPr/>
        </p:nvSpPr>
        <p:spPr>
          <a:xfrm>
            <a:off x="2268" y="0"/>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spTree>
    <p:extLst>
      <p:ext uri="{BB962C8B-B14F-4D97-AF65-F5344CB8AC3E}">
        <p14:creationId xmlns:p14="http://schemas.microsoft.com/office/powerpoint/2010/main" val="28808870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F93EC-8D4F-68C3-0BDA-BD3A9790D7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EEDE6A-178C-D7E4-9C0B-6A1BAEF1DAEB}"/>
              </a:ext>
            </a:extLst>
          </p:cNvPr>
          <p:cNvSpPr>
            <a:spLocks noGrp="1"/>
          </p:cNvSpPr>
          <p:nvPr>
            <p:ph type="title"/>
          </p:nvPr>
        </p:nvSpPr>
        <p:spPr>
          <a:xfrm>
            <a:off x="3980329" y="1129943"/>
            <a:ext cx="7167988" cy="1325563"/>
          </a:xfrm>
        </p:spPr>
        <p:txBody>
          <a:bodyPr/>
          <a:lstStyle/>
          <a:p>
            <a:r>
              <a:rPr lang="en-CA" b="1" dirty="0"/>
              <a:t>A Broader Perspective</a:t>
            </a:r>
          </a:p>
        </p:txBody>
      </p:sp>
      <p:sp>
        <p:nvSpPr>
          <p:cNvPr id="3" name="Content Placeholder 2">
            <a:extLst>
              <a:ext uri="{FF2B5EF4-FFF2-40B4-BE49-F238E27FC236}">
                <a16:creationId xmlns:a16="http://schemas.microsoft.com/office/drawing/2014/main" id="{EF6A3FCD-7895-0DDF-BAF6-95E0DF1DA817}"/>
              </a:ext>
            </a:extLst>
          </p:cNvPr>
          <p:cNvSpPr>
            <a:spLocks noGrp="1"/>
          </p:cNvSpPr>
          <p:nvPr>
            <p:ph idx="1"/>
          </p:nvPr>
        </p:nvSpPr>
        <p:spPr>
          <a:xfrm>
            <a:off x="3872753" y="2438042"/>
            <a:ext cx="7686530" cy="3880462"/>
          </a:xfrm>
        </p:spPr>
        <p:txBody>
          <a:bodyPr vert="horz" lIns="91440" tIns="45720" rIns="91440" bIns="45720" rtlCol="0" anchor="t">
            <a:normAutofit/>
          </a:bodyPr>
          <a:lstStyle/>
          <a:p>
            <a:pPr>
              <a:lnSpc>
                <a:spcPct val="100000"/>
              </a:lnSpc>
            </a:pPr>
            <a:r>
              <a:rPr lang="en-US" sz="1800" dirty="0"/>
              <a:t>Historically, people have seen disability as an impairment that must be “fixed” or treated by medicine or healthcare professionals.</a:t>
            </a:r>
            <a:endParaRPr lang="en-US" sz="1800" dirty="0">
              <a:cs typeface="Arial"/>
            </a:endParaRPr>
          </a:p>
          <a:p>
            <a:pPr>
              <a:lnSpc>
                <a:spcPct val="100000"/>
              </a:lnSpc>
            </a:pPr>
            <a:r>
              <a:rPr lang="en-US" sz="1800" dirty="0"/>
              <a:t>We view disability from a broader perspective – where disability exists because of the way that society is organized. If society was set up in a way that was accessible, persons with disabilities would not be prevented from fully participating.</a:t>
            </a:r>
            <a:endParaRPr lang="en-US" sz="1800" dirty="0">
              <a:cs typeface="Arial"/>
            </a:endParaRPr>
          </a:p>
        </p:txBody>
      </p:sp>
      <p:pic>
        <p:nvPicPr>
          <p:cNvPr id="4" name="Picture 3">
            <a:extLst>
              <a:ext uri="{FF2B5EF4-FFF2-40B4-BE49-F238E27FC236}">
                <a16:creationId xmlns:a16="http://schemas.microsoft.com/office/drawing/2014/main" id="{3077232E-DBE6-0331-6628-1C3AB11E0957}"/>
              </a:ext>
              <a:ext uri="{C183D7F6-B498-43B3-948B-1728B52AA6E4}">
                <adec:decorative xmlns:adec="http://schemas.microsoft.com/office/drawing/2017/decorative" val="1"/>
              </a:ext>
            </a:extLst>
          </p:cNvPr>
          <p:cNvPicPr>
            <a:picLocks noChangeAspect="1"/>
          </p:cNvPicPr>
          <p:nvPr/>
        </p:nvPicPr>
        <p:blipFill>
          <a:blip r:embed="rId3"/>
          <a:srcRect l="15303" r="50000"/>
          <a:stretch>
            <a:fillRect/>
          </a:stretch>
        </p:blipFill>
        <p:spPr>
          <a:xfrm>
            <a:off x="0" y="0"/>
            <a:ext cx="3569364" cy="6858000"/>
          </a:xfrm>
          <a:prstGeom prst="rect">
            <a:avLst/>
          </a:prstGeom>
        </p:spPr>
      </p:pic>
      <p:pic>
        <p:nvPicPr>
          <p:cNvPr id="8" name="Picture 7" descr="A blue text on a black background&#10;&#10;AI-generated content may be incorrect.">
            <a:extLst>
              <a:ext uri="{FF2B5EF4-FFF2-40B4-BE49-F238E27FC236}">
                <a16:creationId xmlns:a16="http://schemas.microsoft.com/office/drawing/2014/main" id="{EAFE934D-DCFF-1DEB-A324-44E36BC3A518}"/>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164783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9BB5-C626-C227-FDEF-C443262FECC1}"/>
              </a:ext>
            </a:extLst>
          </p:cNvPr>
          <p:cNvSpPr>
            <a:spLocks noGrp="1"/>
          </p:cNvSpPr>
          <p:nvPr>
            <p:ph type="title"/>
          </p:nvPr>
        </p:nvSpPr>
        <p:spPr>
          <a:xfrm>
            <a:off x="313767" y="365125"/>
            <a:ext cx="10515600" cy="1325563"/>
          </a:xfrm>
        </p:spPr>
        <p:txBody>
          <a:bodyPr/>
          <a:lstStyle/>
          <a:p>
            <a:r>
              <a:rPr lang="en-CA" b="1" dirty="0"/>
              <a:t>Rate of Disability Across Canada</a:t>
            </a:r>
          </a:p>
        </p:txBody>
      </p:sp>
      <p:pic>
        <p:nvPicPr>
          <p:cNvPr id="5" name="Content Placeholder 4" descr="Simple map of Canada with text: 27% of Canadians aged 15 and over, or 8 million Canadians, had at least one disability in 2022.">
            <a:extLst>
              <a:ext uri="{FF2B5EF4-FFF2-40B4-BE49-F238E27FC236}">
                <a16:creationId xmlns:a16="http://schemas.microsoft.com/office/drawing/2014/main" id="{414DFC00-160E-8516-1154-E3CCBB70FCC8}"/>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13766" y="1566185"/>
            <a:ext cx="9435353" cy="4717677"/>
          </a:xfrm>
        </p:spPr>
      </p:pic>
      <p:graphicFrame>
        <p:nvGraphicFramePr>
          <p:cNvPr id="6" name="Table 5" descr="Type of Disability and Prevalence in Canada. Mental Health 10.4%; Pain-related 16.7%; Seeing 7.4%; Learning 5.6%; Memory 4.7%; Mobility 10.6%; Flexibility 10.9%; Hearing 5.6%; Dexterity 5%; Developmental 1.5%; Unknown 0.8%">
            <a:extLst>
              <a:ext uri="{FF2B5EF4-FFF2-40B4-BE49-F238E27FC236}">
                <a16:creationId xmlns:a16="http://schemas.microsoft.com/office/drawing/2014/main" id="{CC44F38E-5B3E-3538-3C89-86A31E57F49D}"/>
              </a:ext>
            </a:extLst>
          </p:cNvPr>
          <p:cNvGraphicFramePr>
            <a:graphicFrameLocks noGrp="1"/>
          </p:cNvGraphicFramePr>
          <p:nvPr>
            <p:extLst>
              <p:ext uri="{D42A27DB-BD31-4B8C-83A1-F6EECF244321}">
                <p14:modId xmlns:p14="http://schemas.microsoft.com/office/powerpoint/2010/main" val="2590075070"/>
              </p:ext>
            </p:extLst>
          </p:nvPr>
        </p:nvGraphicFramePr>
        <p:xfrm>
          <a:off x="7944804" y="1437181"/>
          <a:ext cx="4025152" cy="4937760"/>
        </p:xfrm>
        <a:graphic>
          <a:graphicData uri="http://schemas.openxmlformats.org/drawingml/2006/table">
            <a:tbl>
              <a:tblPr firstRow="1">
                <a:tableStyleId>{073A0DAA-6AF3-43AB-8588-CEC1D06C72B9}</a:tableStyleId>
              </a:tblPr>
              <a:tblGrid>
                <a:gridCol w="2012576">
                  <a:extLst>
                    <a:ext uri="{9D8B030D-6E8A-4147-A177-3AD203B41FA5}">
                      <a16:colId xmlns:a16="http://schemas.microsoft.com/office/drawing/2014/main" val="3662241773"/>
                    </a:ext>
                  </a:extLst>
                </a:gridCol>
                <a:gridCol w="2012576">
                  <a:extLst>
                    <a:ext uri="{9D8B030D-6E8A-4147-A177-3AD203B41FA5}">
                      <a16:colId xmlns:a16="http://schemas.microsoft.com/office/drawing/2014/main" val="1291074371"/>
                    </a:ext>
                  </a:extLst>
                </a:gridCol>
              </a:tblGrid>
              <a:tr h="323794">
                <a:tc>
                  <a:txBody>
                    <a:bodyPr/>
                    <a:lstStyle/>
                    <a:p>
                      <a:pPr algn="ctr"/>
                      <a:r>
                        <a:rPr lang="en-CA" sz="1800" dirty="0"/>
                        <a:t>Type of Disability</a:t>
                      </a:r>
                    </a:p>
                  </a:txBody>
                  <a:tcPr anchor="ctr">
                    <a:solidFill>
                      <a:srgbClr val="0A2F5B"/>
                    </a:solidFill>
                  </a:tcPr>
                </a:tc>
                <a:tc>
                  <a:txBody>
                    <a:bodyPr/>
                    <a:lstStyle/>
                    <a:p>
                      <a:pPr algn="ctr"/>
                      <a:r>
                        <a:rPr lang="en-CA" sz="1800" dirty="0"/>
                        <a:t>Prevalence</a:t>
                      </a:r>
                    </a:p>
                  </a:txBody>
                  <a:tcPr anchor="ctr">
                    <a:solidFill>
                      <a:srgbClr val="0A2F5B"/>
                    </a:solidFill>
                  </a:tcPr>
                </a:tc>
                <a:extLst>
                  <a:ext uri="{0D108BD9-81ED-4DB2-BD59-A6C34878D82A}">
                    <a16:rowId xmlns:a16="http://schemas.microsoft.com/office/drawing/2014/main" val="2345792544"/>
                  </a:ext>
                </a:extLst>
              </a:tr>
              <a:tr h="323794">
                <a:tc>
                  <a:txBody>
                    <a:bodyPr/>
                    <a:lstStyle/>
                    <a:p>
                      <a:pPr algn="ctr"/>
                      <a:r>
                        <a:rPr lang="en-CA" sz="1800" dirty="0"/>
                        <a:t>Mental Health Related</a:t>
                      </a:r>
                    </a:p>
                  </a:txBody>
                  <a:tcPr anchor="ctr"/>
                </a:tc>
                <a:tc>
                  <a:txBody>
                    <a:bodyPr/>
                    <a:lstStyle/>
                    <a:p>
                      <a:pPr algn="ctr"/>
                      <a:r>
                        <a:rPr lang="en-CA" sz="1800" dirty="0"/>
                        <a:t>10.4%</a:t>
                      </a:r>
                    </a:p>
                  </a:txBody>
                  <a:tcPr anchor="ctr"/>
                </a:tc>
                <a:extLst>
                  <a:ext uri="{0D108BD9-81ED-4DB2-BD59-A6C34878D82A}">
                    <a16:rowId xmlns:a16="http://schemas.microsoft.com/office/drawing/2014/main" val="4146378299"/>
                  </a:ext>
                </a:extLst>
              </a:tr>
              <a:tr h="323794">
                <a:tc>
                  <a:txBody>
                    <a:bodyPr/>
                    <a:lstStyle/>
                    <a:p>
                      <a:pPr algn="ctr"/>
                      <a:r>
                        <a:rPr lang="en-CA" sz="1800" dirty="0"/>
                        <a:t>Pain-related</a:t>
                      </a:r>
                    </a:p>
                  </a:txBody>
                  <a:tcPr anchor="ctr"/>
                </a:tc>
                <a:tc>
                  <a:txBody>
                    <a:bodyPr/>
                    <a:lstStyle/>
                    <a:p>
                      <a:pPr algn="ctr"/>
                      <a:r>
                        <a:rPr lang="en-CA" sz="1800" dirty="0"/>
                        <a:t>16.7%</a:t>
                      </a:r>
                    </a:p>
                  </a:txBody>
                  <a:tcPr anchor="ctr"/>
                </a:tc>
                <a:extLst>
                  <a:ext uri="{0D108BD9-81ED-4DB2-BD59-A6C34878D82A}">
                    <a16:rowId xmlns:a16="http://schemas.microsoft.com/office/drawing/2014/main" val="1097907894"/>
                  </a:ext>
                </a:extLst>
              </a:tr>
              <a:tr h="323794">
                <a:tc>
                  <a:txBody>
                    <a:bodyPr/>
                    <a:lstStyle/>
                    <a:p>
                      <a:pPr algn="ctr"/>
                      <a:r>
                        <a:rPr lang="en-CA" sz="1800" dirty="0"/>
                        <a:t>Seeing</a:t>
                      </a:r>
                    </a:p>
                  </a:txBody>
                  <a:tcPr anchor="ctr"/>
                </a:tc>
                <a:tc>
                  <a:txBody>
                    <a:bodyPr/>
                    <a:lstStyle/>
                    <a:p>
                      <a:pPr algn="ctr"/>
                      <a:r>
                        <a:rPr lang="en-CA" sz="1800" dirty="0"/>
                        <a:t>7.4%</a:t>
                      </a:r>
                    </a:p>
                  </a:txBody>
                  <a:tcPr anchor="ctr"/>
                </a:tc>
                <a:extLst>
                  <a:ext uri="{0D108BD9-81ED-4DB2-BD59-A6C34878D82A}">
                    <a16:rowId xmlns:a16="http://schemas.microsoft.com/office/drawing/2014/main" val="388817457"/>
                  </a:ext>
                </a:extLst>
              </a:tr>
              <a:tr h="323794">
                <a:tc>
                  <a:txBody>
                    <a:bodyPr/>
                    <a:lstStyle/>
                    <a:p>
                      <a:pPr algn="ctr"/>
                      <a:r>
                        <a:rPr lang="en-CA" sz="1800" dirty="0"/>
                        <a:t>Learning</a:t>
                      </a:r>
                    </a:p>
                  </a:txBody>
                  <a:tcPr anchor="ctr"/>
                </a:tc>
                <a:tc>
                  <a:txBody>
                    <a:bodyPr/>
                    <a:lstStyle/>
                    <a:p>
                      <a:pPr algn="ctr"/>
                      <a:r>
                        <a:rPr lang="en-CA" sz="1800" dirty="0"/>
                        <a:t>5.6%</a:t>
                      </a:r>
                    </a:p>
                  </a:txBody>
                  <a:tcPr anchor="ctr"/>
                </a:tc>
                <a:extLst>
                  <a:ext uri="{0D108BD9-81ED-4DB2-BD59-A6C34878D82A}">
                    <a16:rowId xmlns:a16="http://schemas.microsoft.com/office/drawing/2014/main" val="568277256"/>
                  </a:ext>
                </a:extLst>
              </a:tr>
              <a:tr h="323794">
                <a:tc>
                  <a:txBody>
                    <a:bodyPr/>
                    <a:lstStyle/>
                    <a:p>
                      <a:pPr algn="ctr"/>
                      <a:r>
                        <a:rPr lang="en-CA" sz="1800" dirty="0"/>
                        <a:t>Memory</a:t>
                      </a:r>
                    </a:p>
                  </a:txBody>
                  <a:tcPr anchor="ctr"/>
                </a:tc>
                <a:tc>
                  <a:txBody>
                    <a:bodyPr/>
                    <a:lstStyle/>
                    <a:p>
                      <a:pPr algn="ctr"/>
                      <a:r>
                        <a:rPr lang="en-CA" sz="1800" dirty="0"/>
                        <a:t>4.7%</a:t>
                      </a:r>
                    </a:p>
                  </a:txBody>
                  <a:tcPr anchor="ctr"/>
                </a:tc>
                <a:extLst>
                  <a:ext uri="{0D108BD9-81ED-4DB2-BD59-A6C34878D82A}">
                    <a16:rowId xmlns:a16="http://schemas.microsoft.com/office/drawing/2014/main" val="1050836819"/>
                  </a:ext>
                </a:extLst>
              </a:tr>
              <a:tr h="323794">
                <a:tc>
                  <a:txBody>
                    <a:bodyPr/>
                    <a:lstStyle/>
                    <a:p>
                      <a:pPr algn="ctr"/>
                      <a:r>
                        <a:rPr lang="en-CA" sz="1800" dirty="0"/>
                        <a:t>Mobility</a:t>
                      </a:r>
                    </a:p>
                  </a:txBody>
                  <a:tcPr anchor="ctr"/>
                </a:tc>
                <a:tc>
                  <a:txBody>
                    <a:bodyPr/>
                    <a:lstStyle/>
                    <a:p>
                      <a:pPr algn="ctr"/>
                      <a:r>
                        <a:rPr lang="en-CA" sz="1800" dirty="0"/>
                        <a:t>10.6%</a:t>
                      </a:r>
                    </a:p>
                  </a:txBody>
                  <a:tcPr anchor="ctr"/>
                </a:tc>
                <a:extLst>
                  <a:ext uri="{0D108BD9-81ED-4DB2-BD59-A6C34878D82A}">
                    <a16:rowId xmlns:a16="http://schemas.microsoft.com/office/drawing/2014/main" val="3345448275"/>
                  </a:ext>
                </a:extLst>
              </a:tr>
              <a:tr h="323794">
                <a:tc>
                  <a:txBody>
                    <a:bodyPr/>
                    <a:lstStyle/>
                    <a:p>
                      <a:pPr algn="ctr"/>
                      <a:r>
                        <a:rPr lang="en-CA" sz="1800" dirty="0"/>
                        <a:t>Flexibility</a:t>
                      </a:r>
                    </a:p>
                  </a:txBody>
                  <a:tcPr anchor="ctr"/>
                </a:tc>
                <a:tc>
                  <a:txBody>
                    <a:bodyPr/>
                    <a:lstStyle/>
                    <a:p>
                      <a:pPr algn="ctr"/>
                      <a:r>
                        <a:rPr lang="en-CA" sz="1800" dirty="0"/>
                        <a:t>10.9%</a:t>
                      </a:r>
                    </a:p>
                  </a:txBody>
                  <a:tcPr anchor="ctr"/>
                </a:tc>
                <a:extLst>
                  <a:ext uri="{0D108BD9-81ED-4DB2-BD59-A6C34878D82A}">
                    <a16:rowId xmlns:a16="http://schemas.microsoft.com/office/drawing/2014/main" val="1439616579"/>
                  </a:ext>
                </a:extLst>
              </a:tr>
              <a:tr h="323794">
                <a:tc>
                  <a:txBody>
                    <a:bodyPr/>
                    <a:lstStyle/>
                    <a:p>
                      <a:pPr algn="ctr"/>
                      <a:r>
                        <a:rPr lang="en-CA" sz="1800" dirty="0"/>
                        <a:t>Hearing</a:t>
                      </a:r>
                    </a:p>
                  </a:txBody>
                  <a:tcPr anchor="ctr"/>
                </a:tc>
                <a:tc>
                  <a:txBody>
                    <a:bodyPr/>
                    <a:lstStyle/>
                    <a:p>
                      <a:pPr algn="ctr"/>
                      <a:r>
                        <a:rPr lang="en-CA" sz="1800" dirty="0"/>
                        <a:t>5.6%</a:t>
                      </a:r>
                    </a:p>
                  </a:txBody>
                  <a:tcPr anchor="ctr"/>
                </a:tc>
                <a:extLst>
                  <a:ext uri="{0D108BD9-81ED-4DB2-BD59-A6C34878D82A}">
                    <a16:rowId xmlns:a16="http://schemas.microsoft.com/office/drawing/2014/main" val="2078429636"/>
                  </a:ext>
                </a:extLst>
              </a:tr>
              <a:tr h="323794">
                <a:tc>
                  <a:txBody>
                    <a:bodyPr/>
                    <a:lstStyle/>
                    <a:p>
                      <a:pPr algn="ctr"/>
                      <a:r>
                        <a:rPr lang="en-CA" sz="1800" dirty="0"/>
                        <a:t>Dexterity</a:t>
                      </a:r>
                    </a:p>
                  </a:txBody>
                  <a:tcPr anchor="ctr"/>
                </a:tc>
                <a:tc>
                  <a:txBody>
                    <a:bodyPr/>
                    <a:lstStyle/>
                    <a:p>
                      <a:pPr algn="ctr"/>
                      <a:r>
                        <a:rPr lang="en-CA" sz="1800" dirty="0"/>
                        <a:t>5.0%</a:t>
                      </a:r>
                    </a:p>
                  </a:txBody>
                  <a:tcPr anchor="ctr"/>
                </a:tc>
                <a:extLst>
                  <a:ext uri="{0D108BD9-81ED-4DB2-BD59-A6C34878D82A}">
                    <a16:rowId xmlns:a16="http://schemas.microsoft.com/office/drawing/2014/main" val="3326020974"/>
                  </a:ext>
                </a:extLst>
              </a:tr>
              <a:tr h="323794">
                <a:tc>
                  <a:txBody>
                    <a:bodyPr/>
                    <a:lstStyle/>
                    <a:p>
                      <a:pPr algn="ctr"/>
                      <a:r>
                        <a:rPr lang="en-CA" sz="1800" dirty="0"/>
                        <a:t>Developmental</a:t>
                      </a:r>
                    </a:p>
                  </a:txBody>
                  <a:tcPr anchor="ctr"/>
                </a:tc>
                <a:tc>
                  <a:txBody>
                    <a:bodyPr/>
                    <a:lstStyle/>
                    <a:p>
                      <a:pPr algn="ctr"/>
                      <a:r>
                        <a:rPr lang="en-CA" sz="1800" dirty="0"/>
                        <a:t>1.5%</a:t>
                      </a:r>
                    </a:p>
                  </a:txBody>
                  <a:tcPr anchor="ctr"/>
                </a:tc>
                <a:extLst>
                  <a:ext uri="{0D108BD9-81ED-4DB2-BD59-A6C34878D82A}">
                    <a16:rowId xmlns:a16="http://schemas.microsoft.com/office/drawing/2014/main" val="1209959760"/>
                  </a:ext>
                </a:extLst>
              </a:tr>
              <a:tr h="323794">
                <a:tc>
                  <a:txBody>
                    <a:bodyPr/>
                    <a:lstStyle/>
                    <a:p>
                      <a:pPr algn="ctr"/>
                      <a:r>
                        <a:rPr lang="en-CA" sz="1800" dirty="0"/>
                        <a:t>Unknown</a:t>
                      </a:r>
                    </a:p>
                  </a:txBody>
                  <a:tcPr anchor="ctr"/>
                </a:tc>
                <a:tc>
                  <a:txBody>
                    <a:bodyPr/>
                    <a:lstStyle/>
                    <a:p>
                      <a:pPr algn="ctr"/>
                      <a:r>
                        <a:rPr lang="en-CA" sz="1800" dirty="0"/>
                        <a:t>0.8%</a:t>
                      </a:r>
                    </a:p>
                  </a:txBody>
                  <a:tcPr anchor="ctr"/>
                </a:tc>
                <a:extLst>
                  <a:ext uri="{0D108BD9-81ED-4DB2-BD59-A6C34878D82A}">
                    <a16:rowId xmlns:a16="http://schemas.microsoft.com/office/drawing/2014/main" val="196502784"/>
                  </a:ext>
                </a:extLst>
              </a:tr>
            </a:tbl>
          </a:graphicData>
        </a:graphic>
      </p:graphicFrame>
      <p:pic>
        <p:nvPicPr>
          <p:cNvPr id="4" name="Picture 3" descr="A blue text on a black background&#10;&#10;AI-generated content may be incorrect.">
            <a:extLst>
              <a:ext uri="{FF2B5EF4-FFF2-40B4-BE49-F238E27FC236}">
                <a16:creationId xmlns:a16="http://schemas.microsoft.com/office/drawing/2014/main" id="{6C652992-962B-97EA-5E55-97E7F106B3D6}"/>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2895321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DF1968-37DC-0E4F-3249-8EC00F4F88D2}"/>
              </a:ext>
            </a:extLst>
          </p:cNvPr>
          <p:cNvSpPr>
            <a:spLocks noGrp="1"/>
          </p:cNvSpPr>
          <p:nvPr>
            <p:ph type="title"/>
          </p:nvPr>
        </p:nvSpPr>
        <p:spPr>
          <a:xfrm>
            <a:off x="331693" y="1328310"/>
            <a:ext cx="4966447" cy="1325563"/>
          </a:xfrm>
        </p:spPr>
        <p:txBody>
          <a:bodyPr>
            <a:normAutofit fontScale="90000"/>
          </a:bodyPr>
          <a:lstStyle/>
          <a:p>
            <a:r>
              <a:rPr lang="en-CA" b="1" dirty="0"/>
              <a:t>Rate of Disability by Province and Territory</a:t>
            </a:r>
          </a:p>
        </p:txBody>
      </p:sp>
      <p:graphicFrame>
        <p:nvGraphicFramePr>
          <p:cNvPr id="5" name="Table 4" descr="Provincial disability rates. BC 28.6%; Alberta 27.5%; Saskatchewan 29.8%; Manitoba 29.2%; Ontario 28%; Quebec 21%; New Brunswick 35.3%; Nova Scotia 37.9%; PEI 31.8%; NL 19.3%; Nunavut 19.3%; NWT 25.7%; Yukon 31.4%.">
            <a:extLst>
              <a:ext uri="{FF2B5EF4-FFF2-40B4-BE49-F238E27FC236}">
                <a16:creationId xmlns:a16="http://schemas.microsoft.com/office/drawing/2014/main" id="{2062E402-217D-016F-D54F-C4697265A618}"/>
              </a:ext>
            </a:extLst>
          </p:cNvPr>
          <p:cNvGraphicFramePr>
            <a:graphicFrameLocks noGrp="1"/>
          </p:cNvGraphicFramePr>
          <p:nvPr>
            <p:extLst>
              <p:ext uri="{D42A27DB-BD31-4B8C-83A1-F6EECF244321}">
                <p14:modId xmlns:p14="http://schemas.microsoft.com/office/powerpoint/2010/main" val="598445187"/>
              </p:ext>
            </p:extLst>
          </p:nvPr>
        </p:nvGraphicFramePr>
        <p:xfrm>
          <a:off x="5526739" y="1247628"/>
          <a:ext cx="6252884" cy="5120640"/>
        </p:xfrm>
        <a:graphic>
          <a:graphicData uri="http://schemas.openxmlformats.org/drawingml/2006/table">
            <a:tbl>
              <a:tblPr firstRow="1">
                <a:tableStyleId>{073A0DAA-6AF3-43AB-8588-CEC1D06C72B9}</a:tableStyleId>
              </a:tblPr>
              <a:tblGrid>
                <a:gridCol w="3126442">
                  <a:extLst>
                    <a:ext uri="{9D8B030D-6E8A-4147-A177-3AD203B41FA5}">
                      <a16:colId xmlns:a16="http://schemas.microsoft.com/office/drawing/2014/main" val="3662241773"/>
                    </a:ext>
                  </a:extLst>
                </a:gridCol>
                <a:gridCol w="3126442">
                  <a:extLst>
                    <a:ext uri="{9D8B030D-6E8A-4147-A177-3AD203B41FA5}">
                      <a16:colId xmlns:a16="http://schemas.microsoft.com/office/drawing/2014/main" val="1291074371"/>
                    </a:ext>
                  </a:extLst>
                </a:gridCol>
              </a:tblGrid>
              <a:tr h="323794">
                <a:tc>
                  <a:txBody>
                    <a:bodyPr/>
                    <a:lstStyle/>
                    <a:p>
                      <a:pPr algn="ctr"/>
                      <a:r>
                        <a:rPr lang="en-CA" sz="1800" dirty="0"/>
                        <a:t>Province</a:t>
                      </a:r>
                    </a:p>
                  </a:txBody>
                  <a:tcPr anchor="ctr">
                    <a:solidFill>
                      <a:srgbClr val="0A2F5B"/>
                    </a:solidFill>
                  </a:tcPr>
                </a:tc>
                <a:tc>
                  <a:txBody>
                    <a:bodyPr/>
                    <a:lstStyle/>
                    <a:p>
                      <a:pPr algn="ctr"/>
                      <a:r>
                        <a:rPr lang="en-CA" sz="1800" dirty="0"/>
                        <a:t>Prevalence</a:t>
                      </a:r>
                    </a:p>
                  </a:txBody>
                  <a:tcPr anchor="ctr">
                    <a:solidFill>
                      <a:srgbClr val="0A2F5B"/>
                    </a:solidFill>
                  </a:tcPr>
                </a:tc>
                <a:extLst>
                  <a:ext uri="{0D108BD9-81ED-4DB2-BD59-A6C34878D82A}">
                    <a16:rowId xmlns:a16="http://schemas.microsoft.com/office/drawing/2014/main" val="2345792544"/>
                  </a:ext>
                </a:extLst>
              </a:tr>
              <a:tr h="323794">
                <a:tc>
                  <a:txBody>
                    <a:bodyPr/>
                    <a:lstStyle/>
                    <a:p>
                      <a:pPr algn="ctr"/>
                      <a:r>
                        <a:rPr lang="en-CA" sz="1800" dirty="0"/>
                        <a:t>British Columbia</a:t>
                      </a:r>
                    </a:p>
                  </a:txBody>
                  <a:tcPr anchor="ctr"/>
                </a:tc>
                <a:tc>
                  <a:txBody>
                    <a:bodyPr/>
                    <a:lstStyle/>
                    <a:p>
                      <a:pPr algn="ctr"/>
                      <a:r>
                        <a:rPr lang="en-CA" sz="1800" dirty="0"/>
                        <a:t>28.6%</a:t>
                      </a:r>
                    </a:p>
                  </a:txBody>
                  <a:tcPr anchor="ctr"/>
                </a:tc>
                <a:extLst>
                  <a:ext uri="{0D108BD9-81ED-4DB2-BD59-A6C34878D82A}">
                    <a16:rowId xmlns:a16="http://schemas.microsoft.com/office/drawing/2014/main" val="4146378299"/>
                  </a:ext>
                </a:extLst>
              </a:tr>
              <a:tr h="323794">
                <a:tc>
                  <a:txBody>
                    <a:bodyPr/>
                    <a:lstStyle/>
                    <a:p>
                      <a:pPr algn="ctr"/>
                      <a:r>
                        <a:rPr lang="en-CA" sz="1800" dirty="0"/>
                        <a:t>Alberta</a:t>
                      </a:r>
                    </a:p>
                  </a:txBody>
                  <a:tcPr anchor="ctr"/>
                </a:tc>
                <a:tc>
                  <a:txBody>
                    <a:bodyPr/>
                    <a:lstStyle/>
                    <a:p>
                      <a:pPr algn="ctr"/>
                      <a:r>
                        <a:rPr lang="en-CA" sz="1800" dirty="0"/>
                        <a:t>27.5%</a:t>
                      </a:r>
                    </a:p>
                  </a:txBody>
                  <a:tcPr anchor="ctr"/>
                </a:tc>
                <a:extLst>
                  <a:ext uri="{0D108BD9-81ED-4DB2-BD59-A6C34878D82A}">
                    <a16:rowId xmlns:a16="http://schemas.microsoft.com/office/drawing/2014/main" val="1097907894"/>
                  </a:ext>
                </a:extLst>
              </a:tr>
              <a:tr h="323794">
                <a:tc>
                  <a:txBody>
                    <a:bodyPr/>
                    <a:lstStyle/>
                    <a:p>
                      <a:pPr algn="ctr"/>
                      <a:r>
                        <a:rPr lang="en-CA" sz="1800" dirty="0"/>
                        <a:t>Saskatchewan</a:t>
                      </a:r>
                    </a:p>
                  </a:txBody>
                  <a:tcPr anchor="ctr"/>
                </a:tc>
                <a:tc>
                  <a:txBody>
                    <a:bodyPr/>
                    <a:lstStyle/>
                    <a:p>
                      <a:pPr algn="ctr"/>
                      <a:r>
                        <a:rPr lang="en-CA" sz="1800" dirty="0"/>
                        <a:t>29.8%</a:t>
                      </a:r>
                    </a:p>
                  </a:txBody>
                  <a:tcPr anchor="ctr"/>
                </a:tc>
                <a:extLst>
                  <a:ext uri="{0D108BD9-81ED-4DB2-BD59-A6C34878D82A}">
                    <a16:rowId xmlns:a16="http://schemas.microsoft.com/office/drawing/2014/main" val="388817457"/>
                  </a:ext>
                </a:extLst>
              </a:tr>
              <a:tr h="323794">
                <a:tc>
                  <a:txBody>
                    <a:bodyPr/>
                    <a:lstStyle/>
                    <a:p>
                      <a:pPr algn="ctr"/>
                      <a:r>
                        <a:rPr lang="en-CA" sz="1800" dirty="0"/>
                        <a:t>Manitoba</a:t>
                      </a:r>
                    </a:p>
                  </a:txBody>
                  <a:tcPr anchor="ctr"/>
                </a:tc>
                <a:tc>
                  <a:txBody>
                    <a:bodyPr/>
                    <a:lstStyle/>
                    <a:p>
                      <a:pPr algn="ctr"/>
                      <a:r>
                        <a:rPr lang="en-CA" sz="1800" dirty="0"/>
                        <a:t>29.2%</a:t>
                      </a:r>
                    </a:p>
                  </a:txBody>
                  <a:tcPr anchor="ctr"/>
                </a:tc>
                <a:extLst>
                  <a:ext uri="{0D108BD9-81ED-4DB2-BD59-A6C34878D82A}">
                    <a16:rowId xmlns:a16="http://schemas.microsoft.com/office/drawing/2014/main" val="568277256"/>
                  </a:ext>
                </a:extLst>
              </a:tr>
              <a:tr h="323794">
                <a:tc>
                  <a:txBody>
                    <a:bodyPr/>
                    <a:lstStyle/>
                    <a:p>
                      <a:pPr algn="ctr"/>
                      <a:r>
                        <a:rPr lang="en-CA" sz="1800" dirty="0"/>
                        <a:t>Ontario</a:t>
                      </a:r>
                    </a:p>
                  </a:txBody>
                  <a:tcPr anchor="ctr"/>
                </a:tc>
                <a:tc>
                  <a:txBody>
                    <a:bodyPr/>
                    <a:lstStyle/>
                    <a:p>
                      <a:pPr algn="ctr"/>
                      <a:r>
                        <a:rPr lang="en-CA" sz="1800" dirty="0"/>
                        <a:t>28.0%</a:t>
                      </a:r>
                    </a:p>
                  </a:txBody>
                  <a:tcPr anchor="ctr"/>
                </a:tc>
                <a:extLst>
                  <a:ext uri="{0D108BD9-81ED-4DB2-BD59-A6C34878D82A}">
                    <a16:rowId xmlns:a16="http://schemas.microsoft.com/office/drawing/2014/main" val="1050836819"/>
                  </a:ext>
                </a:extLst>
              </a:tr>
              <a:tr h="323794">
                <a:tc>
                  <a:txBody>
                    <a:bodyPr/>
                    <a:lstStyle/>
                    <a:p>
                      <a:pPr algn="ctr"/>
                      <a:r>
                        <a:rPr lang="en-CA" sz="1800" dirty="0"/>
                        <a:t>Quebec</a:t>
                      </a:r>
                    </a:p>
                  </a:txBody>
                  <a:tcPr anchor="ctr"/>
                </a:tc>
                <a:tc>
                  <a:txBody>
                    <a:bodyPr/>
                    <a:lstStyle/>
                    <a:p>
                      <a:pPr algn="ctr"/>
                      <a:r>
                        <a:rPr lang="en-CA" sz="1800" dirty="0"/>
                        <a:t>21.0%</a:t>
                      </a:r>
                    </a:p>
                  </a:txBody>
                  <a:tcPr anchor="ctr"/>
                </a:tc>
                <a:extLst>
                  <a:ext uri="{0D108BD9-81ED-4DB2-BD59-A6C34878D82A}">
                    <a16:rowId xmlns:a16="http://schemas.microsoft.com/office/drawing/2014/main" val="3345448275"/>
                  </a:ext>
                </a:extLst>
              </a:tr>
              <a:tr h="323794">
                <a:tc>
                  <a:txBody>
                    <a:bodyPr/>
                    <a:lstStyle/>
                    <a:p>
                      <a:pPr algn="ctr"/>
                      <a:r>
                        <a:rPr lang="en-CA" sz="1800" dirty="0"/>
                        <a:t>New Brunswick</a:t>
                      </a:r>
                    </a:p>
                  </a:txBody>
                  <a:tcPr anchor="ctr"/>
                </a:tc>
                <a:tc>
                  <a:txBody>
                    <a:bodyPr/>
                    <a:lstStyle/>
                    <a:p>
                      <a:pPr algn="ctr"/>
                      <a:r>
                        <a:rPr lang="en-CA" sz="1800" dirty="0"/>
                        <a:t>35.3%</a:t>
                      </a:r>
                    </a:p>
                  </a:txBody>
                  <a:tcPr anchor="ctr"/>
                </a:tc>
                <a:extLst>
                  <a:ext uri="{0D108BD9-81ED-4DB2-BD59-A6C34878D82A}">
                    <a16:rowId xmlns:a16="http://schemas.microsoft.com/office/drawing/2014/main" val="1439616579"/>
                  </a:ext>
                </a:extLst>
              </a:tr>
              <a:tr h="323794">
                <a:tc>
                  <a:txBody>
                    <a:bodyPr/>
                    <a:lstStyle/>
                    <a:p>
                      <a:pPr algn="ctr"/>
                      <a:r>
                        <a:rPr lang="en-CA" sz="1800" dirty="0"/>
                        <a:t>Nova Scotia</a:t>
                      </a:r>
                    </a:p>
                  </a:txBody>
                  <a:tcPr anchor="ctr"/>
                </a:tc>
                <a:tc>
                  <a:txBody>
                    <a:bodyPr/>
                    <a:lstStyle/>
                    <a:p>
                      <a:pPr algn="ctr"/>
                      <a:r>
                        <a:rPr lang="en-CA" sz="1800" dirty="0"/>
                        <a:t>37.9%</a:t>
                      </a:r>
                    </a:p>
                  </a:txBody>
                  <a:tcPr anchor="ctr"/>
                </a:tc>
                <a:extLst>
                  <a:ext uri="{0D108BD9-81ED-4DB2-BD59-A6C34878D82A}">
                    <a16:rowId xmlns:a16="http://schemas.microsoft.com/office/drawing/2014/main" val="2078429636"/>
                  </a:ext>
                </a:extLst>
              </a:tr>
              <a:tr h="323794">
                <a:tc>
                  <a:txBody>
                    <a:bodyPr/>
                    <a:lstStyle/>
                    <a:p>
                      <a:pPr algn="ctr"/>
                      <a:r>
                        <a:rPr lang="en-CA" sz="1800" dirty="0"/>
                        <a:t>P.E.I</a:t>
                      </a:r>
                    </a:p>
                  </a:txBody>
                  <a:tcPr anchor="ctr"/>
                </a:tc>
                <a:tc>
                  <a:txBody>
                    <a:bodyPr/>
                    <a:lstStyle/>
                    <a:p>
                      <a:pPr algn="ctr"/>
                      <a:r>
                        <a:rPr lang="en-CA" sz="1800" dirty="0"/>
                        <a:t>31.8%</a:t>
                      </a:r>
                    </a:p>
                  </a:txBody>
                  <a:tcPr anchor="ctr"/>
                </a:tc>
                <a:extLst>
                  <a:ext uri="{0D108BD9-81ED-4DB2-BD59-A6C34878D82A}">
                    <a16:rowId xmlns:a16="http://schemas.microsoft.com/office/drawing/2014/main" val="3326020974"/>
                  </a:ext>
                </a:extLst>
              </a:tr>
              <a:tr h="323794">
                <a:tc>
                  <a:txBody>
                    <a:bodyPr/>
                    <a:lstStyle/>
                    <a:p>
                      <a:pPr algn="ctr"/>
                      <a:r>
                        <a:rPr lang="en-CA" sz="1800" dirty="0"/>
                        <a:t>Newfoundland and Labrador</a:t>
                      </a:r>
                    </a:p>
                  </a:txBody>
                  <a:tcPr anchor="ctr"/>
                </a:tc>
                <a:tc>
                  <a:txBody>
                    <a:bodyPr/>
                    <a:lstStyle/>
                    <a:p>
                      <a:pPr algn="ctr"/>
                      <a:r>
                        <a:rPr lang="en-CA" sz="1800" dirty="0"/>
                        <a:t>30.9%</a:t>
                      </a:r>
                    </a:p>
                  </a:txBody>
                  <a:tcPr anchor="ctr"/>
                </a:tc>
                <a:extLst>
                  <a:ext uri="{0D108BD9-81ED-4DB2-BD59-A6C34878D82A}">
                    <a16:rowId xmlns:a16="http://schemas.microsoft.com/office/drawing/2014/main" val="1209959760"/>
                  </a:ext>
                </a:extLst>
              </a:tr>
              <a:tr h="323794">
                <a:tc>
                  <a:txBody>
                    <a:bodyPr/>
                    <a:lstStyle/>
                    <a:p>
                      <a:pPr algn="ctr"/>
                      <a:r>
                        <a:rPr lang="en-CA" sz="1800" dirty="0"/>
                        <a:t>Nunavut</a:t>
                      </a:r>
                    </a:p>
                  </a:txBody>
                  <a:tcPr anchor="ctr"/>
                </a:tc>
                <a:tc>
                  <a:txBody>
                    <a:bodyPr/>
                    <a:lstStyle/>
                    <a:p>
                      <a:pPr algn="ctr"/>
                      <a:r>
                        <a:rPr lang="en-CA" sz="1800" dirty="0"/>
                        <a:t>19.3%</a:t>
                      </a:r>
                    </a:p>
                  </a:txBody>
                  <a:tcPr anchor="ctr"/>
                </a:tc>
                <a:extLst>
                  <a:ext uri="{0D108BD9-81ED-4DB2-BD59-A6C34878D82A}">
                    <a16:rowId xmlns:a16="http://schemas.microsoft.com/office/drawing/2014/main" val="196502784"/>
                  </a:ext>
                </a:extLst>
              </a:tr>
              <a:tr h="323794">
                <a:tc>
                  <a:txBody>
                    <a:bodyPr/>
                    <a:lstStyle/>
                    <a:p>
                      <a:pPr algn="ctr"/>
                      <a:r>
                        <a:rPr lang="en-CA" sz="1800" dirty="0"/>
                        <a:t>Northwest Territories</a:t>
                      </a:r>
                    </a:p>
                  </a:txBody>
                  <a:tcPr anchor="ctr"/>
                </a:tc>
                <a:tc>
                  <a:txBody>
                    <a:bodyPr/>
                    <a:lstStyle/>
                    <a:p>
                      <a:pPr algn="ctr"/>
                      <a:r>
                        <a:rPr lang="en-CA" sz="1800" dirty="0"/>
                        <a:t>25.7%</a:t>
                      </a:r>
                    </a:p>
                  </a:txBody>
                  <a:tcPr anchor="ctr"/>
                </a:tc>
                <a:extLst>
                  <a:ext uri="{0D108BD9-81ED-4DB2-BD59-A6C34878D82A}">
                    <a16:rowId xmlns:a16="http://schemas.microsoft.com/office/drawing/2014/main" val="2537093373"/>
                  </a:ext>
                </a:extLst>
              </a:tr>
              <a:tr h="323794">
                <a:tc>
                  <a:txBody>
                    <a:bodyPr/>
                    <a:lstStyle/>
                    <a:p>
                      <a:pPr algn="ctr"/>
                      <a:r>
                        <a:rPr lang="en-CA" sz="1800" dirty="0"/>
                        <a:t>Yukon</a:t>
                      </a:r>
                    </a:p>
                  </a:txBody>
                  <a:tcPr anchor="ctr"/>
                </a:tc>
                <a:tc>
                  <a:txBody>
                    <a:bodyPr/>
                    <a:lstStyle/>
                    <a:p>
                      <a:pPr algn="ctr"/>
                      <a:r>
                        <a:rPr lang="en-CA" sz="1800" dirty="0"/>
                        <a:t>31.4%</a:t>
                      </a:r>
                    </a:p>
                  </a:txBody>
                  <a:tcPr anchor="ctr"/>
                </a:tc>
                <a:extLst>
                  <a:ext uri="{0D108BD9-81ED-4DB2-BD59-A6C34878D82A}">
                    <a16:rowId xmlns:a16="http://schemas.microsoft.com/office/drawing/2014/main" val="3175740088"/>
                  </a:ext>
                </a:extLst>
              </a:tr>
            </a:tbl>
          </a:graphicData>
        </a:graphic>
      </p:graphicFrame>
      <p:sp>
        <p:nvSpPr>
          <p:cNvPr id="6" name="Rectangle 5">
            <a:extLst>
              <a:ext uri="{FF2B5EF4-FFF2-40B4-BE49-F238E27FC236}">
                <a16:creationId xmlns:a16="http://schemas.microsoft.com/office/drawing/2014/main" id="{7E445688-2D02-03A9-1A51-6AB13E2872FE}"/>
              </a:ext>
            </a:extLst>
          </p:cNvPr>
          <p:cNvSpPr/>
          <p:nvPr/>
        </p:nvSpPr>
        <p:spPr>
          <a:xfrm>
            <a:off x="0" y="0"/>
            <a:ext cx="9009529" cy="85556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dirty="0"/>
              <a:t>If your company is in one province or only specific ones, you should highlight the relevant rows by either making the text bold or changing the color of the cells.</a:t>
            </a:r>
          </a:p>
        </p:txBody>
      </p:sp>
      <p:pic>
        <p:nvPicPr>
          <p:cNvPr id="7" name="Picture 6" descr="A blue text on a black background&#10;&#10;AI-generated content may be incorrect.">
            <a:extLst>
              <a:ext uri="{FF2B5EF4-FFF2-40B4-BE49-F238E27FC236}">
                <a16:creationId xmlns:a16="http://schemas.microsoft.com/office/drawing/2014/main" id="{A09CF0F1-C637-2749-D42C-A011C01EF5FD}"/>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1375491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40FB4-C364-8C0B-9808-02637E9DE118}"/>
              </a:ext>
            </a:extLst>
          </p:cNvPr>
          <p:cNvSpPr>
            <a:spLocks noGrp="1"/>
          </p:cNvSpPr>
          <p:nvPr>
            <p:ph type="title"/>
          </p:nvPr>
        </p:nvSpPr>
        <p:spPr>
          <a:xfrm>
            <a:off x="1054332" y="908462"/>
            <a:ext cx="9590339" cy="1325563"/>
          </a:xfrm>
        </p:spPr>
        <p:txBody>
          <a:bodyPr/>
          <a:lstStyle/>
          <a:p>
            <a:pPr algn="ctr"/>
            <a:r>
              <a:rPr lang="en-CA" b="1" dirty="0"/>
              <a:t>Five Aspects of a Disability Confident Employer</a:t>
            </a:r>
            <a:endParaRPr lang="en-CA" b="1"/>
          </a:p>
        </p:txBody>
      </p:sp>
      <p:sp>
        <p:nvSpPr>
          <p:cNvPr id="3" name="Oval 2">
            <a:extLst>
              <a:ext uri="{FF2B5EF4-FFF2-40B4-BE49-F238E27FC236}">
                <a16:creationId xmlns:a16="http://schemas.microsoft.com/office/drawing/2014/main" id="{447C3BBC-EBB1-0E19-1227-802334F971DD}"/>
              </a:ext>
              <a:ext uri="{C183D7F6-B498-43B3-948B-1728B52AA6E4}">
                <adec:decorative xmlns:adec="http://schemas.microsoft.com/office/drawing/2017/decorative" val="1"/>
              </a:ext>
            </a:extLst>
          </p:cNvPr>
          <p:cNvSpPr>
            <a:spLocks noChangeAspect="1"/>
          </p:cNvSpPr>
          <p:nvPr/>
        </p:nvSpPr>
        <p:spPr>
          <a:xfrm>
            <a:off x="7709" y="2475992"/>
            <a:ext cx="2521182" cy="3335936"/>
          </a:xfrm>
          <a:prstGeom prst="rect">
            <a:avLst/>
          </a:prstGeom>
          <a:solidFill>
            <a:srgbClr val="0A2F5B"/>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t" anchorCtr="0"/>
          <a:lstStyle/>
          <a:p>
            <a:pPr algn="ctr"/>
            <a:endParaRPr lang="en-CA" sz="3800"/>
          </a:p>
        </p:txBody>
      </p:sp>
      <p:sp>
        <p:nvSpPr>
          <p:cNvPr id="20" name="Oval 19">
            <a:extLst>
              <a:ext uri="{FF2B5EF4-FFF2-40B4-BE49-F238E27FC236}">
                <a16:creationId xmlns:a16="http://schemas.microsoft.com/office/drawing/2014/main" id="{822FE5FA-A693-C9E0-BA6B-DDA0BFF1E7EB}"/>
              </a:ext>
              <a:ext uri="{C183D7F6-B498-43B3-948B-1728B52AA6E4}">
                <adec:decorative xmlns:adec="http://schemas.microsoft.com/office/drawing/2017/decorative" val="1"/>
              </a:ext>
            </a:extLst>
          </p:cNvPr>
          <p:cNvSpPr>
            <a:spLocks noChangeAspect="1"/>
          </p:cNvSpPr>
          <p:nvPr/>
        </p:nvSpPr>
        <p:spPr>
          <a:xfrm>
            <a:off x="2402357" y="2475992"/>
            <a:ext cx="2491875" cy="3330075"/>
          </a:xfrm>
          <a:prstGeom prst="rect">
            <a:avLst/>
          </a:prstGeom>
          <a:solidFill>
            <a:srgbClr val="0F38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Oval 20">
            <a:extLst>
              <a:ext uri="{FF2B5EF4-FFF2-40B4-BE49-F238E27FC236}">
                <a16:creationId xmlns:a16="http://schemas.microsoft.com/office/drawing/2014/main" id="{226D7E6E-E51A-7F87-8ED7-11A93D9A1175}"/>
              </a:ext>
              <a:ext uri="{C183D7F6-B498-43B3-948B-1728B52AA6E4}">
                <adec:decorative xmlns:adec="http://schemas.microsoft.com/office/drawing/2017/decorative" val="1"/>
              </a:ext>
            </a:extLst>
          </p:cNvPr>
          <p:cNvSpPr>
            <a:spLocks noChangeAspect="1"/>
          </p:cNvSpPr>
          <p:nvPr/>
        </p:nvSpPr>
        <p:spPr>
          <a:xfrm>
            <a:off x="4873204" y="2475992"/>
            <a:ext cx="2439122" cy="3330075"/>
          </a:xfrm>
          <a:prstGeom prst="rect">
            <a:avLst/>
          </a:prstGeom>
          <a:solidFill>
            <a:srgbClr val="104485"/>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CA"/>
          </a:p>
        </p:txBody>
      </p:sp>
      <p:sp>
        <p:nvSpPr>
          <p:cNvPr id="22" name="Oval 21">
            <a:extLst>
              <a:ext uri="{FF2B5EF4-FFF2-40B4-BE49-F238E27FC236}">
                <a16:creationId xmlns:a16="http://schemas.microsoft.com/office/drawing/2014/main" id="{B080014F-95BA-2D98-FBB3-5411CC07D892}"/>
              </a:ext>
              <a:ext uri="{C183D7F6-B498-43B3-948B-1728B52AA6E4}">
                <adec:decorative xmlns:adec="http://schemas.microsoft.com/office/drawing/2017/decorative" val="1"/>
              </a:ext>
            </a:extLst>
          </p:cNvPr>
          <p:cNvSpPr>
            <a:spLocks noChangeAspect="1"/>
          </p:cNvSpPr>
          <p:nvPr/>
        </p:nvSpPr>
        <p:spPr>
          <a:xfrm>
            <a:off x="7279575" y="2475992"/>
            <a:ext cx="2491875" cy="3324213"/>
          </a:xfrm>
          <a:prstGeom prst="rect">
            <a:avLst/>
          </a:prstGeom>
          <a:solidFill>
            <a:srgbClr val="1F57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Oval 22">
            <a:extLst>
              <a:ext uri="{FF2B5EF4-FFF2-40B4-BE49-F238E27FC236}">
                <a16:creationId xmlns:a16="http://schemas.microsoft.com/office/drawing/2014/main" id="{2BC86535-3DBB-10E6-A414-F8AFB8CE9762}"/>
              </a:ext>
              <a:ext uri="{C183D7F6-B498-43B3-948B-1728B52AA6E4}">
                <adec:decorative xmlns:adec="http://schemas.microsoft.com/office/drawing/2017/decorative" val="1"/>
              </a:ext>
            </a:extLst>
          </p:cNvPr>
          <p:cNvSpPr>
            <a:spLocks noChangeAspect="1"/>
          </p:cNvSpPr>
          <p:nvPr/>
        </p:nvSpPr>
        <p:spPr>
          <a:xfrm>
            <a:off x="9691808" y="2475992"/>
            <a:ext cx="2491875" cy="3318351"/>
          </a:xfrm>
          <a:prstGeom prst="rect">
            <a:avLst/>
          </a:prstGeom>
          <a:solidFill>
            <a:srgbClr val="2967B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TextBox 23">
            <a:extLst>
              <a:ext uri="{FF2B5EF4-FFF2-40B4-BE49-F238E27FC236}">
                <a16:creationId xmlns:a16="http://schemas.microsoft.com/office/drawing/2014/main" id="{E5757132-EFF0-8649-4D5E-99166A105E2B}"/>
              </a:ext>
            </a:extLst>
          </p:cNvPr>
          <p:cNvSpPr txBox="1"/>
          <p:nvPr/>
        </p:nvSpPr>
        <p:spPr>
          <a:xfrm>
            <a:off x="1007236" y="2476816"/>
            <a:ext cx="441146" cy="646331"/>
          </a:xfrm>
          <a:prstGeom prst="rect">
            <a:avLst/>
          </a:prstGeom>
          <a:noFill/>
        </p:spPr>
        <p:txBody>
          <a:bodyPr wrap="none" rtlCol="0">
            <a:spAutoFit/>
          </a:bodyPr>
          <a:lstStyle/>
          <a:p>
            <a:pPr algn="ctr"/>
            <a:r>
              <a:rPr lang="en-CA" sz="3600" b="1">
                <a:solidFill>
                  <a:schemeClr val="bg1"/>
                </a:solidFill>
              </a:rPr>
              <a:t>1</a:t>
            </a:r>
          </a:p>
        </p:txBody>
      </p:sp>
      <p:sp>
        <p:nvSpPr>
          <p:cNvPr id="25" name="TextBox 24">
            <a:extLst>
              <a:ext uri="{FF2B5EF4-FFF2-40B4-BE49-F238E27FC236}">
                <a16:creationId xmlns:a16="http://schemas.microsoft.com/office/drawing/2014/main" id="{EAF47EE3-04BF-B22A-457B-02F42DD2925A}"/>
              </a:ext>
            </a:extLst>
          </p:cNvPr>
          <p:cNvSpPr txBox="1"/>
          <p:nvPr/>
        </p:nvSpPr>
        <p:spPr>
          <a:xfrm>
            <a:off x="130458" y="2959923"/>
            <a:ext cx="2232216" cy="1703030"/>
          </a:xfrm>
          <a:prstGeom prst="rect">
            <a:avLst/>
          </a:prstGeom>
          <a:noFill/>
        </p:spPr>
        <p:txBody>
          <a:bodyPr wrap="square" rtlCol="0">
            <a:spAutoFit/>
          </a:bodyPr>
          <a:lstStyle/>
          <a:p>
            <a:pPr algn="ctr">
              <a:lnSpc>
                <a:spcPct val="150000"/>
              </a:lnSpc>
            </a:pPr>
            <a:r>
              <a:rPr lang="en-CA">
                <a:solidFill>
                  <a:schemeClr val="bg1"/>
                </a:solidFill>
              </a:rPr>
              <a:t>Understands how disability reaches every aspect of its business</a:t>
            </a:r>
          </a:p>
        </p:txBody>
      </p:sp>
      <p:sp>
        <p:nvSpPr>
          <p:cNvPr id="26" name="TextBox 25">
            <a:extLst>
              <a:ext uri="{FF2B5EF4-FFF2-40B4-BE49-F238E27FC236}">
                <a16:creationId xmlns:a16="http://schemas.microsoft.com/office/drawing/2014/main" id="{7F3A20FA-2517-7962-6EAB-2B286BD39D10}"/>
              </a:ext>
            </a:extLst>
          </p:cNvPr>
          <p:cNvSpPr txBox="1"/>
          <p:nvPr/>
        </p:nvSpPr>
        <p:spPr>
          <a:xfrm>
            <a:off x="3444087" y="2476816"/>
            <a:ext cx="441146" cy="646331"/>
          </a:xfrm>
          <a:prstGeom prst="rect">
            <a:avLst/>
          </a:prstGeom>
          <a:noFill/>
        </p:spPr>
        <p:txBody>
          <a:bodyPr wrap="none" rtlCol="0">
            <a:spAutoFit/>
          </a:bodyPr>
          <a:lstStyle/>
          <a:p>
            <a:pPr algn="ctr"/>
            <a:r>
              <a:rPr lang="en-CA" sz="3600" b="1">
                <a:solidFill>
                  <a:schemeClr val="bg1"/>
                </a:solidFill>
              </a:rPr>
              <a:t>2</a:t>
            </a:r>
          </a:p>
        </p:txBody>
      </p:sp>
      <p:sp>
        <p:nvSpPr>
          <p:cNvPr id="27" name="TextBox 26">
            <a:extLst>
              <a:ext uri="{FF2B5EF4-FFF2-40B4-BE49-F238E27FC236}">
                <a16:creationId xmlns:a16="http://schemas.microsoft.com/office/drawing/2014/main" id="{AA9510EC-65F6-55C1-203A-7D50E12A822B}"/>
              </a:ext>
            </a:extLst>
          </p:cNvPr>
          <p:cNvSpPr txBox="1"/>
          <p:nvPr/>
        </p:nvSpPr>
        <p:spPr>
          <a:xfrm>
            <a:off x="2536829" y="2959924"/>
            <a:ext cx="2279108" cy="2118529"/>
          </a:xfrm>
          <a:prstGeom prst="rect">
            <a:avLst/>
          </a:prstGeom>
          <a:noFill/>
        </p:spPr>
        <p:txBody>
          <a:bodyPr wrap="square" rtlCol="0">
            <a:spAutoFit/>
          </a:bodyPr>
          <a:lstStyle/>
          <a:p>
            <a:pPr algn="ctr">
              <a:lnSpc>
                <a:spcPct val="150000"/>
              </a:lnSpc>
            </a:pPr>
            <a:r>
              <a:rPr lang="en-CA">
                <a:solidFill>
                  <a:schemeClr val="bg1"/>
                </a:solidFill>
              </a:rPr>
              <a:t>Learns directly from people with disabilities and puts what is learned into action</a:t>
            </a:r>
          </a:p>
        </p:txBody>
      </p:sp>
      <p:sp>
        <p:nvSpPr>
          <p:cNvPr id="28" name="TextBox 27">
            <a:extLst>
              <a:ext uri="{FF2B5EF4-FFF2-40B4-BE49-F238E27FC236}">
                <a16:creationId xmlns:a16="http://schemas.microsoft.com/office/drawing/2014/main" id="{B46BF9EF-0E76-3D07-28D0-667BA04729DF}"/>
              </a:ext>
            </a:extLst>
          </p:cNvPr>
          <p:cNvSpPr txBox="1"/>
          <p:nvPr/>
        </p:nvSpPr>
        <p:spPr>
          <a:xfrm>
            <a:off x="5849502" y="2476816"/>
            <a:ext cx="441146" cy="646331"/>
          </a:xfrm>
          <a:prstGeom prst="rect">
            <a:avLst/>
          </a:prstGeom>
          <a:noFill/>
        </p:spPr>
        <p:txBody>
          <a:bodyPr wrap="none" rtlCol="0">
            <a:spAutoFit/>
          </a:bodyPr>
          <a:lstStyle/>
          <a:p>
            <a:pPr algn="ctr"/>
            <a:r>
              <a:rPr lang="en-CA" sz="3600" b="1">
                <a:solidFill>
                  <a:schemeClr val="bg1"/>
                </a:solidFill>
              </a:rPr>
              <a:t>3</a:t>
            </a:r>
          </a:p>
        </p:txBody>
      </p:sp>
      <p:sp>
        <p:nvSpPr>
          <p:cNvPr id="29" name="TextBox 28">
            <a:extLst>
              <a:ext uri="{FF2B5EF4-FFF2-40B4-BE49-F238E27FC236}">
                <a16:creationId xmlns:a16="http://schemas.microsoft.com/office/drawing/2014/main" id="{B529ABBE-A258-6557-DC2B-EF73C74718D8}"/>
              </a:ext>
            </a:extLst>
          </p:cNvPr>
          <p:cNvSpPr txBox="1"/>
          <p:nvPr/>
        </p:nvSpPr>
        <p:spPr>
          <a:xfrm>
            <a:off x="5042643" y="2959925"/>
            <a:ext cx="2106713" cy="2118529"/>
          </a:xfrm>
          <a:prstGeom prst="rect">
            <a:avLst/>
          </a:prstGeom>
          <a:noFill/>
        </p:spPr>
        <p:txBody>
          <a:bodyPr wrap="square" rtlCol="0">
            <a:spAutoFit/>
          </a:bodyPr>
          <a:lstStyle/>
          <a:p>
            <a:pPr algn="ctr">
              <a:lnSpc>
                <a:spcPct val="150000"/>
              </a:lnSpc>
            </a:pPr>
            <a:r>
              <a:rPr lang="en-CA">
                <a:solidFill>
                  <a:schemeClr val="bg1"/>
                </a:solidFill>
              </a:rPr>
              <a:t>Identifies, addresses, and removes barriers for all people with disabilities</a:t>
            </a:r>
          </a:p>
        </p:txBody>
      </p:sp>
      <p:sp>
        <p:nvSpPr>
          <p:cNvPr id="30" name="TextBox 29">
            <a:extLst>
              <a:ext uri="{FF2B5EF4-FFF2-40B4-BE49-F238E27FC236}">
                <a16:creationId xmlns:a16="http://schemas.microsoft.com/office/drawing/2014/main" id="{E76FC9FF-66F1-37CB-D5F3-185ACA2BB85E}"/>
              </a:ext>
            </a:extLst>
          </p:cNvPr>
          <p:cNvSpPr txBox="1"/>
          <p:nvPr/>
        </p:nvSpPr>
        <p:spPr>
          <a:xfrm>
            <a:off x="8243502" y="2476816"/>
            <a:ext cx="441147" cy="646331"/>
          </a:xfrm>
          <a:prstGeom prst="rect">
            <a:avLst/>
          </a:prstGeom>
          <a:noFill/>
        </p:spPr>
        <p:txBody>
          <a:bodyPr wrap="none" rtlCol="0">
            <a:spAutoFit/>
          </a:bodyPr>
          <a:lstStyle/>
          <a:p>
            <a:pPr algn="ctr"/>
            <a:r>
              <a:rPr lang="en-CA" sz="3600" b="1">
                <a:solidFill>
                  <a:schemeClr val="bg1"/>
                </a:solidFill>
              </a:rPr>
              <a:t>4</a:t>
            </a:r>
          </a:p>
        </p:txBody>
      </p:sp>
      <p:sp>
        <p:nvSpPr>
          <p:cNvPr id="31" name="TextBox 30">
            <a:extLst>
              <a:ext uri="{FF2B5EF4-FFF2-40B4-BE49-F238E27FC236}">
                <a16:creationId xmlns:a16="http://schemas.microsoft.com/office/drawing/2014/main" id="{9F9164E6-30F2-3205-B071-B4C437D966F2}"/>
              </a:ext>
            </a:extLst>
          </p:cNvPr>
          <p:cNvSpPr txBox="1"/>
          <p:nvPr/>
        </p:nvSpPr>
        <p:spPr>
          <a:xfrm>
            <a:off x="7284530" y="2959923"/>
            <a:ext cx="2491875" cy="2118529"/>
          </a:xfrm>
          <a:prstGeom prst="rect">
            <a:avLst/>
          </a:prstGeom>
          <a:noFill/>
        </p:spPr>
        <p:txBody>
          <a:bodyPr wrap="square" rtlCol="0">
            <a:spAutoFit/>
          </a:bodyPr>
          <a:lstStyle/>
          <a:p>
            <a:pPr algn="ctr">
              <a:lnSpc>
                <a:spcPct val="150000"/>
              </a:lnSpc>
            </a:pPr>
            <a:r>
              <a:rPr lang="en-CA">
                <a:solidFill>
                  <a:schemeClr val="bg1"/>
                </a:solidFill>
              </a:rPr>
              <a:t>Provides accessibility supports to enable colleagues to fully contribute to the business</a:t>
            </a:r>
          </a:p>
        </p:txBody>
      </p:sp>
      <p:sp>
        <p:nvSpPr>
          <p:cNvPr id="32" name="TextBox 31">
            <a:extLst>
              <a:ext uri="{FF2B5EF4-FFF2-40B4-BE49-F238E27FC236}">
                <a16:creationId xmlns:a16="http://schemas.microsoft.com/office/drawing/2014/main" id="{5BD0F962-AA6B-68C4-2375-6E474907E559}"/>
              </a:ext>
            </a:extLst>
          </p:cNvPr>
          <p:cNvSpPr txBox="1"/>
          <p:nvPr/>
        </p:nvSpPr>
        <p:spPr>
          <a:xfrm>
            <a:off x="10717171" y="2476816"/>
            <a:ext cx="441147" cy="646331"/>
          </a:xfrm>
          <a:prstGeom prst="rect">
            <a:avLst/>
          </a:prstGeom>
          <a:noFill/>
        </p:spPr>
        <p:txBody>
          <a:bodyPr wrap="none" rtlCol="0">
            <a:spAutoFit/>
          </a:bodyPr>
          <a:lstStyle/>
          <a:p>
            <a:pPr algn="ctr"/>
            <a:r>
              <a:rPr lang="en-CA" sz="3600" b="1">
                <a:solidFill>
                  <a:schemeClr val="bg1"/>
                </a:solidFill>
              </a:rPr>
              <a:t>5</a:t>
            </a:r>
          </a:p>
        </p:txBody>
      </p:sp>
      <p:sp>
        <p:nvSpPr>
          <p:cNvPr id="33" name="TextBox 32">
            <a:extLst>
              <a:ext uri="{FF2B5EF4-FFF2-40B4-BE49-F238E27FC236}">
                <a16:creationId xmlns:a16="http://schemas.microsoft.com/office/drawing/2014/main" id="{584C6E74-BC8C-7EB2-3CD9-A0FB1F64E86E}"/>
              </a:ext>
            </a:extLst>
          </p:cNvPr>
          <p:cNvSpPr txBox="1"/>
          <p:nvPr/>
        </p:nvSpPr>
        <p:spPr>
          <a:xfrm>
            <a:off x="9885733" y="2959925"/>
            <a:ext cx="2106713" cy="2118529"/>
          </a:xfrm>
          <a:prstGeom prst="rect">
            <a:avLst/>
          </a:prstGeom>
          <a:noFill/>
        </p:spPr>
        <p:txBody>
          <a:bodyPr wrap="square" rtlCol="0">
            <a:spAutoFit/>
          </a:bodyPr>
          <a:lstStyle/>
          <a:p>
            <a:pPr algn="ctr">
              <a:lnSpc>
                <a:spcPct val="150000"/>
              </a:lnSpc>
            </a:pPr>
            <a:r>
              <a:rPr lang="en-CA">
                <a:solidFill>
                  <a:schemeClr val="bg1"/>
                </a:solidFill>
              </a:rPr>
              <a:t>Does not make assumptions about what people can do based on any label</a:t>
            </a:r>
          </a:p>
        </p:txBody>
      </p:sp>
      <p:pic>
        <p:nvPicPr>
          <p:cNvPr id="5" name="Picture 4" descr="A blue text on a black background&#10;&#10;AI-generated content may be incorrect.">
            <a:extLst>
              <a:ext uri="{FF2B5EF4-FFF2-40B4-BE49-F238E27FC236}">
                <a16:creationId xmlns:a16="http://schemas.microsoft.com/office/drawing/2014/main" id="{61D7B21D-5A5F-8C91-23C9-4079C627D886}"/>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30005421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515185-BE37-2BB2-5255-94A1C4885E83}"/>
              </a:ext>
            </a:extLst>
          </p:cNvPr>
          <p:cNvSpPr txBox="1">
            <a:spLocks noGrp="1"/>
          </p:cNvSpPr>
          <p:nvPr>
            <p:ph type="title" idx="4294967295"/>
          </p:nvPr>
        </p:nvSpPr>
        <p:spPr>
          <a:xfrm>
            <a:off x="562536" y="2228946"/>
            <a:ext cx="11066929"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0A2F5B"/>
                </a:solidFill>
                <a:effectLst/>
                <a:uLnTx/>
                <a:uFillTx/>
                <a:latin typeface="+mn-lt"/>
                <a:ea typeface="+mn-ea"/>
                <a:cs typeface="+mn-cs"/>
              </a:rPr>
              <a:t>Does our business already meet these five expectations for a Disability Confident Employer?</a:t>
            </a:r>
          </a:p>
        </p:txBody>
      </p:sp>
      <p:sp>
        <p:nvSpPr>
          <p:cNvPr id="5" name="TextBox 4">
            <a:extLst>
              <a:ext uri="{FF2B5EF4-FFF2-40B4-BE49-F238E27FC236}">
                <a16:creationId xmlns:a16="http://schemas.microsoft.com/office/drawing/2014/main" id="{356FA783-E2C1-CD21-BE4A-827B288C3043}"/>
              </a:ext>
            </a:extLst>
          </p:cNvPr>
          <p:cNvSpPr txBox="1"/>
          <p:nvPr/>
        </p:nvSpPr>
        <p:spPr>
          <a:xfrm>
            <a:off x="639632" y="3983272"/>
            <a:ext cx="10912736" cy="1200329"/>
          </a:xfrm>
          <a:prstGeom prst="rect">
            <a:avLst/>
          </a:prstGeom>
          <a:noFill/>
        </p:spPr>
        <p:txBody>
          <a:bodyPr wrap="square" rtlCol="0">
            <a:spAutoFit/>
          </a:bodyPr>
          <a:lstStyle/>
          <a:p>
            <a:pPr algn="ctr"/>
            <a:r>
              <a:rPr lang="en-CA" sz="3600" dirty="0"/>
              <a:t>We may not meet each of the five aspects perfectly, but we are committed to disability confidence.</a:t>
            </a:r>
          </a:p>
        </p:txBody>
      </p:sp>
      <p:sp>
        <p:nvSpPr>
          <p:cNvPr id="6" name="Rectangle 5">
            <a:extLst>
              <a:ext uri="{FF2B5EF4-FFF2-40B4-BE49-F238E27FC236}">
                <a16:creationId xmlns:a16="http://schemas.microsoft.com/office/drawing/2014/main" id="{4301F2B9-6476-7C8B-24E6-1FBA50A9ADE1}"/>
              </a:ext>
            </a:extLst>
          </p:cNvPr>
          <p:cNvSpPr/>
          <p:nvPr/>
        </p:nvSpPr>
        <p:spPr>
          <a:xfrm>
            <a:off x="0" y="0"/>
            <a:ext cx="9009529" cy="1156447"/>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t>Adjust the answer based on where your business is on their journey to being a Disability Confident Employer. One suggestion is that you say, we’ll demonstrate how our business meets each aspect on the following slides.</a:t>
            </a:r>
          </a:p>
          <a:p>
            <a:endParaRPr lang="en-CA" sz="1400" dirty="0"/>
          </a:p>
          <a:p>
            <a:r>
              <a:rPr lang="en-CA" sz="1400" dirty="0"/>
              <a:t>Another alternative of the slide is after this one, but you do not need to use both.</a:t>
            </a:r>
          </a:p>
        </p:txBody>
      </p:sp>
      <p:pic>
        <p:nvPicPr>
          <p:cNvPr id="3" name="Picture 2" descr="A blue text on a black background&#10;&#10;AI-generated content may be incorrect.">
            <a:extLst>
              <a:ext uri="{FF2B5EF4-FFF2-40B4-BE49-F238E27FC236}">
                <a16:creationId xmlns:a16="http://schemas.microsoft.com/office/drawing/2014/main" id="{B6CFCB68-71B8-BF0D-DA24-04B744F22F3A}"/>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321934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D1CC8-4B30-FE01-B680-E7E7904419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CCF59C5-1845-4D9A-7F40-3F96F0DC4936}"/>
              </a:ext>
            </a:extLst>
          </p:cNvPr>
          <p:cNvSpPr txBox="1">
            <a:spLocks noGrp="1"/>
          </p:cNvSpPr>
          <p:nvPr>
            <p:ph type="title" idx="4294967295"/>
          </p:nvPr>
        </p:nvSpPr>
        <p:spPr>
          <a:xfrm>
            <a:off x="519673" y="1711115"/>
            <a:ext cx="11152654"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3600" b="1" i="0" u="none" strike="noStrike" kern="1200" cap="none" spc="0" normalizeH="0" baseline="0" noProof="0" dirty="0">
                <a:ln>
                  <a:noFill/>
                </a:ln>
                <a:solidFill>
                  <a:srgbClr val="0A2F5B"/>
                </a:solidFill>
                <a:effectLst/>
                <a:uLnTx/>
                <a:uFillTx/>
                <a:latin typeface="+mn-lt"/>
                <a:ea typeface="+mn-ea"/>
                <a:cs typeface="+mn-cs"/>
              </a:rPr>
              <a:t>Does our business already meet these five expectations for a Disability Confident Employer?</a:t>
            </a:r>
          </a:p>
        </p:txBody>
      </p:sp>
      <p:sp>
        <p:nvSpPr>
          <p:cNvPr id="5" name="TextBox 4">
            <a:extLst>
              <a:ext uri="{FF2B5EF4-FFF2-40B4-BE49-F238E27FC236}">
                <a16:creationId xmlns:a16="http://schemas.microsoft.com/office/drawing/2014/main" id="{0C571D5B-2432-D71D-F8E8-7C898E21E7B0}"/>
              </a:ext>
            </a:extLst>
          </p:cNvPr>
          <p:cNvSpPr txBox="1"/>
          <p:nvPr/>
        </p:nvSpPr>
        <p:spPr>
          <a:xfrm>
            <a:off x="1187823" y="3048349"/>
            <a:ext cx="9816353" cy="1754326"/>
          </a:xfrm>
          <a:prstGeom prst="rect">
            <a:avLst/>
          </a:prstGeom>
          <a:noFill/>
        </p:spPr>
        <p:txBody>
          <a:bodyPr wrap="square" rtlCol="0">
            <a:spAutoFit/>
          </a:bodyPr>
          <a:lstStyle/>
          <a:p>
            <a:pPr algn="ctr"/>
            <a:r>
              <a:rPr lang="en-CA" sz="3600" dirty="0"/>
              <a:t>We completed a self-directed assessment on how accessible employment is at our business, our score was:</a:t>
            </a:r>
          </a:p>
        </p:txBody>
      </p:sp>
      <p:sp>
        <p:nvSpPr>
          <p:cNvPr id="2" name="Rectangle: Rounded Corners 1">
            <a:extLst>
              <a:ext uri="{FF2B5EF4-FFF2-40B4-BE49-F238E27FC236}">
                <a16:creationId xmlns:a16="http://schemas.microsoft.com/office/drawing/2014/main" id="{BC1FBE98-A15D-2AB6-E5BB-AE2387729D78}"/>
              </a:ext>
            </a:extLst>
          </p:cNvPr>
          <p:cNvSpPr/>
          <p:nvPr/>
        </p:nvSpPr>
        <p:spPr>
          <a:xfrm>
            <a:off x="4549587" y="4945415"/>
            <a:ext cx="3092824" cy="1317812"/>
          </a:xfrm>
          <a:prstGeom prst="roundRect">
            <a:avLst>
              <a:gd name="adj" fmla="val 6463"/>
            </a:avLst>
          </a:prstGeom>
          <a:solidFill>
            <a:srgbClr val="0A2F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3600" b="1" dirty="0"/>
              <a:t>XX.XX%</a:t>
            </a:r>
          </a:p>
        </p:txBody>
      </p:sp>
      <p:sp>
        <p:nvSpPr>
          <p:cNvPr id="6" name="Rectangle 5">
            <a:extLst>
              <a:ext uri="{FF2B5EF4-FFF2-40B4-BE49-F238E27FC236}">
                <a16:creationId xmlns:a16="http://schemas.microsoft.com/office/drawing/2014/main" id="{769ABE72-EF72-BA14-D5D6-7D69E97A521F}"/>
              </a:ext>
            </a:extLst>
          </p:cNvPr>
          <p:cNvSpPr/>
          <p:nvPr/>
        </p:nvSpPr>
        <p:spPr>
          <a:xfrm>
            <a:off x="0" y="0"/>
            <a:ext cx="9009529" cy="1294023"/>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600" dirty="0"/>
              <a:t>This slide is an alternative to the one before it. This is based on the self-assessment for measuring the accessibility of employment in your business on your site. The assessment is called </a:t>
            </a:r>
            <a:r>
              <a:rPr lang="en-CA" sz="1600" dirty="0" err="1"/>
              <a:t>AccessPath</a:t>
            </a:r>
            <a:r>
              <a:rPr lang="en-CA" sz="1600" dirty="0"/>
              <a:t>. If you have completed it before your presentation, share your score. This way, as it improves, you can share it with everyone in status updates.</a:t>
            </a:r>
          </a:p>
        </p:txBody>
      </p:sp>
      <p:pic>
        <p:nvPicPr>
          <p:cNvPr id="8" name="Picture 7" descr="A blue text on a black background&#10;&#10;AI-generated content may be incorrect.">
            <a:extLst>
              <a:ext uri="{FF2B5EF4-FFF2-40B4-BE49-F238E27FC236}">
                <a16:creationId xmlns:a16="http://schemas.microsoft.com/office/drawing/2014/main" id="{28DCC5EA-B0F8-6101-F991-B04263D5BD1F}"/>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41807339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345FC-7473-AF6D-3CC8-EA2E862B8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797DBD-4DF7-7DE8-F19F-E253B73F1A2F}"/>
              </a:ext>
            </a:extLst>
          </p:cNvPr>
          <p:cNvSpPr>
            <a:spLocks noGrp="1"/>
          </p:cNvSpPr>
          <p:nvPr>
            <p:ph type="title"/>
          </p:nvPr>
        </p:nvSpPr>
        <p:spPr>
          <a:xfrm>
            <a:off x="483250" y="406123"/>
            <a:ext cx="10515600" cy="1325563"/>
          </a:xfrm>
        </p:spPr>
        <p:txBody>
          <a:bodyPr/>
          <a:lstStyle/>
          <a:p>
            <a:r>
              <a:rPr lang="en-CA" b="1" dirty="0"/>
              <a:t>Shared Responsibility</a:t>
            </a:r>
          </a:p>
        </p:txBody>
      </p:sp>
      <p:sp>
        <p:nvSpPr>
          <p:cNvPr id="3" name="Content Placeholder 2">
            <a:extLst>
              <a:ext uri="{FF2B5EF4-FFF2-40B4-BE49-F238E27FC236}">
                <a16:creationId xmlns:a16="http://schemas.microsoft.com/office/drawing/2014/main" id="{0371E33E-7495-77B7-3B6D-95CA8E6F572B}"/>
              </a:ext>
            </a:extLst>
          </p:cNvPr>
          <p:cNvSpPr>
            <a:spLocks noGrp="1"/>
          </p:cNvSpPr>
          <p:nvPr>
            <p:ph idx="1"/>
          </p:nvPr>
        </p:nvSpPr>
        <p:spPr>
          <a:xfrm>
            <a:off x="517585" y="1711904"/>
            <a:ext cx="5775639" cy="4588312"/>
          </a:xfrm>
        </p:spPr>
        <p:txBody>
          <a:bodyPr vert="horz" lIns="91440" tIns="45720" rIns="91440" bIns="45720" rtlCol="0" anchor="t">
            <a:noAutofit/>
          </a:bodyPr>
          <a:lstStyle/>
          <a:p>
            <a:pPr marL="0" indent="0">
              <a:lnSpc>
                <a:spcPct val="100000"/>
              </a:lnSpc>
              <a:buNone/>
            </a:pPr>
            <a:r>
              <a:rPr lang="en-US" sz="1800" dirty="0"/>
              <a:t>It is important for all levels of our company to work on their disability confidence.</a:t>
            </a:r>
            <a:endParaRPr lang="en-US" sz="1800" dirty="0">
              <a:cs typeface="Arial"/>
            </a:endParaRPr>
          </a:p>
          <a:p>
            <a:pPr marL="0" indent="0">
              <a:lnSpc>
                <a:spcPct val="100000"/>
              </a:lnSpc>
              <a:buNone/>
            </a:pPr>
            <a:r>
              <a:rPr lang="en-US" sz="1800" dirty="0"/>
              <a:t>Here are two common misconceptions about disability in the workplace, which results in attitudinal barriers:</a:t>
            </a:r>
            <a:endParaRPr lang="en-US" sz="1800" dirty="0">
              <a:cs typeface="Arial"/>
            </a:endParaRPr>
          </a:p>
          <a:p>
            <a:pPr marL="514350" indent="-514350" fontAlgn="t">
              <a:lnSpc>
                <a:spcPct val="100000"/>
              </a:lnSpc>
              <a:buFont typeface="+mj-lt"/>
              <a:buAutoNum type="arabicPeriod"/>
            </a:pPr>
            <a:r>
              <a:rPr lang="en-CA" sz="1800" dirty="0"/>
              <a:t>People expect workers with disabilities to be unproductive.</a:t>
            </a:r>
            <a:endParaRPr lang="en-CA" sz="1800" dirty="0">
              <a:cs typeface="Arial"/>
            </a:endParaRPr>
          </a:p>
          <a:p>
            <a:pPr marL="514350" indent="-514350" fontAlgn="t">
              <a:lnSpc>
                <a:spcPct val="100000"/>
              </a:lnSpc>
              <a:buFont typeface="+mj-lt"/>
              <a:buAutoNum type="arabicPeriod"/>
            </a:pPr>
            <a:r>
              <a:rPr lang="en-CA" sz="1800" dirty="0"/>
              <a:t>People think providing accessible supports for workers with disabilities will cost a lot of money.</a:t>
            </a:r>
            <a:endParaRPr lang="en-CA" sz="1800" dirty="0">
              <a:cs typeface="Arial"/>
            </a:endParaRPr>
          </a:p>
          <a:p>
            <a:pPr marL="0" indent="0" fontAlgn="t">
              <a:lnSpc>
                <a:spcPct val="100000"/>
              </a:lnSpc>
              <a:buNone/>
            </a:pPr>
            <a:r>
              <a:rPr lang="en-CA" sz="1800" dirty="0"/>
              <a:t>It is important to ensure that you are not currently buying into these misconceptions and that you understand what research shows us.</a:t>
            </a:r>
            <a:endParaRPr lang="en-CA" sz="1800" dirty="0">
              <a:cs typeface="Arial"/>
            </a:endParaRPr>
          </a:p>
        </p:txBody>
      </p:sp>
      <p:pic>
        <p:nvPicPr>
          <p:cNvPr id="6" name="Picture 5">
            <a:extLst>
              <a:ext uri="{FF2B5EF4-FFF2-40B4-BE49-F238E27FC236}">
                <a16:creationId xmlns:a16="http://schemas.microsoft.com/office/drawing/2014/main" id="{29D72B76-8309-2E39-6C5A-86679C306B0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8056" y="1731686"/>
            <a:ext cx="5563944" cy="3709296"/>
          </a:xfrm>
          <a:prstGeom prst="rect">
            <a:avLst/>
          </a:prstGeom>
        </p:spPr>
      </p:pic>
      <p:pic>
        <p:nvPicPr>
          <p:cNvPr id="7" name="Picture 6" descr="A blue text on a black background&#10;&#10;AI-generated content may be incorrect.">
            <a:extLst>
              <a:ext uri="{FF2B5EF4-FFF2-40B4-BE49-F238E27FC236}">
                <a16:creationId xmlns:a16="http://schemas.microsoft.com/office/drawing/2014/main" id="{5D6A11AE-9B1C-9248-C8A0-60BEC071A515}"/>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1366095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9B3FEF-6E3A-0FC1-B54E-592A505216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60DFD5-5F33-055E-4349-FA142363325F}"/>
              </a:ext>
            </a:extLst>
          </p:cNvPr>
          <p:cNvSpPr>
            <a:spLocks noGrp="1"/>
          </p:cNvSpPr>
          <p:nvPr>
            <p:ph type="title"/>
          </p:nvPr>
        </p:nvSpPr>
        <p:spPr>
          <a:xfrm>
            <a:off x="448589" y="630450"/>
            <a:ext cx="11866322" cy="1325563"/>
          </a:xfrm>
        </p:spPr>
        <p:txBody>
          <a:bodyPr vert="horz" lIns="91440" tIns="45720" rIns="91440" bIns="45720" rtlCol="0" anchor="ctr">
            <a:noAutofit/>
          </a:bodyPr>
          <a:lstStyle/>
          <a:p>
            <a:pPr>
              <a:lnSpc>
                <a:spcPct val="100000"/>
              </a:lnSpc>
            </a:pPr>
            <a:r>
              <a:rPr lang="en-CA" b="1" dirty="0"/>
              <a:t>Myth: </a:t>
            </a:r>
            <a:r>
              <a:rPr lang="en-CA" dirty="0"/>
              <a:t>Workers with disabilities are unproductive.</a:t>
            </a:r>
            <a:endParaRPr lang="en-CA" b="1">
              <a:cs typeface="Arial"/>
            </a:endParaRPr>
          </a:p>
        </p:txBody>
      </p:sp>
      <p:sp>
        <p:nvSpPr>
          <p:cNvPr id="10" name="Content Placeholder 9">
            <a:extLst>
              <a:ext uri="{FF2B5EF4-FFF2-40B4-BE49-F238E27FC236}">
                <a16:creationId xmlns:a16="http://schemas.microsoft.com/office/drawing/2014/main" id="{D842E9B1-DB24-011C-9A1C-6D7B97EC78DE}"/>
              </a:ext>
            </a:extLst>
          </p:cNvPr>
          <p:cNvSpPr>
            <a:spLocks noGrp="1"/>
          </p:cNvSpPr>
          <p:nvPr>
            <p:ph idx="1"/>
          </p:nvPr>
        </p:nvSpPr>
        <p:spPr>
          <a:xfrm>
            <a:off x="448588" y="2237798"/>
            <a:ext cx="11294824" cy="1825386"/>
          </a:xfrm>
        </p:spPr>
        <p:txBody>
          <a:bodyPr vert="horz" lIns="91440" tIns="45720" rIns="91440" bIns="45720" rtlCol="0" anchor="t">
            <a:normAutofit/>
          </a:bodyPr>
          <a:lstStyle/>
          <a:p>
            <a:pPr marL="0" indent="0">
              <a:lnSpc>
                <a:spcPct val="100000"/>
              </a:lnSpc>
              <a:buNone/>
            </a:pPr>
            <a:r>
              <a:rPr lang="en-CA" sz="1800" b="1" dirty="0"/>
              <a:t>Fact: </a:t>
            </a:r>
            <a:r>
              <a:rPr lang="en-CA" sz="1800" dirty="0"/>
              <a:t>There’s no data to support this claim. Especially because many workers with disabilities never disclose to their employer that they have a disability, so it is hard for someone to fairly estimate.</a:t>
            </a:r>
            <a:endParaRPr lang="en-CA" sz="1800" dirty="0">
              <a:cs typeface="Arial"/>
            </a:endParaRPr>
          </a:p>
        </p:txBody>
      </p:sp>
      <p:sp>
        <p:nvSpPr>
          <p:cNvPr id="12" name="TextBox 11">
            <a:extLst>
              <a:ext uri="{FF2B5EF4-FFF2-40B4-BE49-F238E27FC236}">
                <a16:creationId xmlns:a16="http://schemas.microsoft.com/office/drawing/2014/main" id="{BFA697C6-9C06-878B-CFB8-99F3489A6E5C}"/>
              </a:ext>
            </a:extLst>
          </p:cNvPr>
          <p:cNvSpPr txBox="1"/>
          <p:nvPr/>
        </p:nvSpPr>
        <p:spPr>
          <a:xfrm>
            <a:off x="447660" y="4731495"/>
            <a:ext cx="5242990" cy="923330"/>
          </a:xfrm>
          <a:prstGeom prst="rect">
            <a:avLst/>
          </a:prstGeom>
          <a:noFill/>
        </p:spPr>
        <p:txBody>
          <a:bodyPr wrap="square" lIns="91440" tIns="45720" rIns="91440" bIns="45720" anchor="t">
            <a:spAutoFit/>
          </a:bodyPr>
          <a:lstStyle/>
          <a:p>
            <a:r>
              <a:rPr lang="en-CA" dirty="0"/>
              <a:t>In 18 out of 31 organizations studied, there was no significant difference in productivity between workers with and without disabilities.</a:t>
            </a:r>
            <a:endParaRPr lang="en-US"/>
          </a:p>
        </p:txBody>
      </p:sp>
      <p:pic>
        <p:nvPicPr>
          <p:cNvPr id="14" name="Picture 13">
            <a:extLst>
              <a:ext uri="{FF2B5EF4-FFF2-40B4-BE49-F238E27FC236}">
                <a16:creationId xmlns:a16="http://schemas.microsoft.com/office/drawing/2014/main" id="{F446FB34-4595-711B-3C68-303834E822E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942" y="2900666"/>
            <a:ext cx="3606630" cy="1816921"/>
          </a:xfrm>
          <a:prstGeom prst="rect">
            <a:avLst/>
          </a:prstGeom>
        </p:spPr>
      </p:pic>
      <p:pic>
        <p:nvPicPr>
          <p:cNvPr id="16" name="Picture 15">
            <a:extLst>
              <a:ext uri="{FF2B5EF4-FFF2-40B4-BE49-F238E27FC236}">
                <a16:creationId xmlns:a16="http://schemas.microsoft.com/office/drawing/2014/main" id="{D80BB2FC-6094-CF9B-2699-B9DEFAFC6CC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3700" y="2903032"/>
            <a:ext cx="1825387" cy="1825387"/>
          </a:xfrm>
          <a:prstGeom prst="rect">
            <a:avLst/>
          </a:prstGeom>
        </p:spPr>
      </p:pic>
      <p:sp>
        <p:nvSpPr>
          <p:cNvPr id="17" name="TextBox 16">
            <a:extLst>
              <a:ext uri="{FF2B5EF4-FFF2-40B4-BE49-F238E27FC236}">
                <a16:creationId xmlns:a16="http://schemas.microsoft.com/office/drawing/2014/main" id="{ED866629-88C3-6CFE-8AE4-BB0538534D57}"/>
              </a:ext>
            </a:extLst>
          </p:cNvPr>
          <p:cNvSpPr txBox="1"/>
          <p:nvPr/>
        </p:nvSpPr>
        <p:spPr>
          <a:xfrm>
            <a:off x="7154306" y="4872726"/>
            <a:ext cx="4401926" cy="646331"/>
          </a:xfrm>
          <a:prstGeom prst="rect">
            <a:avLst/>
          </a:prstGeom>
          <a:noFill/>
        </p:spPr>
        <p:txBody>
          <a:bodyPr wrap="square" lIns="91440" tIns="45720" rIns="91440" bIns="45720" anchor="t">
            <a:spAutoFit/>
          </a:bodyPr>
          <a:lstStyle/>
          <a:p>
            <a:pPr algn="ctr"/>
            <a:r>
              <a:rPr lang="en-CA" dirty="0"/>
              <a:t>In 32% of the businesses, employees with disabilities were more productive.</a:t>
            </a:r>
          </a:p>
        </p:txBody>
      </p:sp>
      <p:sp>
        <p:nvSpPr>
          <p:cNvPr id="19" name="TextBox 18">
            <a:extLst>
              <a:ext uri="{FF2B5EF4-FFF2-40B4-BE49-F238E27FC236}">
                <a16:creationId xmlns:a16="http://schemas.microsoft.com/office/drawing/2014/main" id="{A3840791-6324-834C-DBB5-30F75AA0EE09}"/>
              </a:ext>
            </a:extLst>
          </p:cNvPr>
          <p:cNvSpPr txBox="1"/>
          <p:nvPr/>
        </p:nvSpPr>
        <p:spPr>
          <a:xfrm>
            <a:off x="447660" y="5950412"/>
            <a:ext cx="11277590" cy="461665"/>
          </a:xfrm>
          <a:prstGeom prst="rect">
            <a:avLst/>
          </a:prstGeom>
          <a:noFill/>
        </p:spPr>
        <p:txBody>
          <a:bodyPr wrap="square">
            <a:spAutoFit/>
          </a:bodyPr>
          <a:lstStyle/>
          <a:p>
            <a:r>
              <a:rPr lang="en-CA" sz="1200" dirty="0">
                <a:solidFill>
                  <a:srgbClr val="595959"/>
                </a:solidFill>
              </a:rPr>
              <a:t>Kaletta, J. P., Binks, D. J., &amp; Robinson, R. (2012). Creating an inclusive workplace: Integrating employees with disabilities into a distribution center environment. Professional Safety: Journal of the American Society of Safety Engineers, 57(6), 62-71.</a:t>
            </a:r>
          </a:p>
        </p:txBody>
      </p:sp>
      <p:pic>
        <p:nvPicPr>
          <p:cNvPr id="4" name="Picture 3" descr="A blue text on a black background&#10;&#10;AI-generated content may be incorrect.">
            <a:extLst>
              <a:ext uri="{FF2B5EF4-FFF2-40B4-BE49-F238E27FC236}">
                <a16:creationId xmlns:a16="http://schemas.microsoft.com/office/drawing/2014/main" id="{A66F0615-E3A6-1599-7789-FB3A43DDBABD}"/>
              </a:ext>
            </a:extLst>
          </p:cNvPr>
          <p:cNvPicPr>
            <a:picLocks noChangeAspect="1"/>
          </p:cNvPicPr>
          <p:nvPr/>
        </p:nvPicPr>
        <p:blipFill>
          <a:blip r:embed="rId5"/>
          <a:stretch>
            <a:fillRect/>
          </a:stretch>
        </p:blipFill>
        <p:spPr>
          <a:xfrm>
            <a:off x="9357213" y="2564"/>
            <a:ext cx="2609850" cy="885825"/>
          </a:xfrm>
          <a:prstGeom prst="rect">
            <a:avLst/>
          </a:prstGeom>
        </p:spPr>
      </p:pic>
    </p:spTree>
    <p:extLst>
      <p:ext uri="{BB962C8B-B14F-4D97-AF65-F5344CB8AC3E}">
        <p14:creationId xmlns:p14="http://schemas.microsoft.com/office/powerpoint/2010/main" val="321999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33D88-ABD2-1385-6983-77198EE40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A9C88C-C1BF-CA1D-CB8D-C8F3A41C1F79}"/>
              </a:ext>
            </a:extLst>
          </p:cNvPr>
          <p:cNvSpPr>
            <a:spLocks noGrp="1"/>
          </p:cNvSpPr>
          <p:nvPr>
            <p:ph type="title"/>
          </p:nvPr>
        </p:nvSpPr>
        <p:spPr>
          <a:xfrm>
            <a:off x="632717" y="861003"/>
            <a:ext cx="10515600" cy="1325563"/>
          </a:xfrm>
        </p:spPr>
        <p:txBody>
          <a:bodyPr>
            <a:normAutofit/>
          </a:bodyPr>
          <a:lstStyle/>
          <a:p>
            <a:r>
              <a:rPr lang="en-CA" b="1" dirty="0"/>
              <a:t>Myth: </a:t>
            </a:r>
            <a:r>
              <a:rPr lang="en-CA" dirty="0"/>
              <a:t>There’s a high cost to providing accessibility supports for workers.</a:t>
            </a:r>
            <a:endParaRPr lang="en-CA" b="1">
              <a:cs typeface="Arial"/>
            </a:endParaRPr>
          </a:p>
        </p:txBody>
      </p:sp>
      <p:pic>
        <p:nvPicPr>
          <p:cNvPr id="7" name="Picture 6">
            <a:extLst>
              <a:ext uri="{FF2B5EF4-FFF2-40B4-BE49-F238E27FC236}">
                <a16:creationId xmlns:a16="http://schemas.microsoft.com/office/drawing/2014/main" id="{1FDC2A48-55F7-88B5-CEE5-28B109665B8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32717" y="2507360"/>
            <a:ext cx="1843279" cy="1843279"/>
          </a:xfrm>
          <a:prstGeom prst="rect">
            <a:avLst/>
          </a:prstGeom>
        </p:spPr>
      </p:pic>
      <p:sp>
        <p:nvSpPr>
          <p:cNvPr id="8" name="TextBox 7">
            <a:extLst>
              <a:ext uri="{FF2B5EF4-FFF2-40B4-BE49-F238E27FC236}">
                <a16:creationId xmlns:a16="http://schemas.microsoft.com/office/drawing/2014/main" id="{CB721D29-7E8B-908D-6235-361EE2865720}"/>
              </a:ext>
            </a:extLst>
          </p:cNvPr>
          <p:cNvSpPr txBox="1"/>
          <p:nvPr/>
        </p:nvSpPr>
        <p:spPr>
          <a:xfrm>
            <a:off x="2476451" y="2692371"/>
            <a:ext cx="2796284" cy="1477328"/>
          </a:xfrm>
          <a:prstGeom prst="rect">
            <a:avLst/>
          </a:prstGeom>
          <a:noFill/>
        </p:spPr>
        <p:txBody>
          <a:bodyPr wrap="square">
            <a:spAutoFit/>
          </a:bodyPr>
          <a:lstStyle/>
          <a:p>
            <a:r>
              <a:rPr lang="en-CA" dirty="0"/>
              <a:t>Nearly two-thirds of workers with disabilities require no accessibility supports (paid or unpaid) at all. </a:t>
            </a:r>
          </a:p>
        </p:txBody>
      </p:sp>
      <p:sp>
        <p:nvSpPr>
          <p:cNvPr id="9" name="Rectangle 8">
            <a:extLst>
              <a:ext uri="{FF2B5EF4-FFF2-40B4-BE49-F238E27FC236}">
                <a16:creationId xmlns:a16="http://schemas.microsoft.com/office/drawing/2014/main" id="{E1FF3CEB-6ED0-0CD7-08A8-C35A7807A11D}"/>
              </a:ext>
              <a:ext uri="{C183D7F6-B498-43B3-948B-1728B52AA6E4}">
                <adec:decorative xmlns:adec="http://schemas.microsoft.com/office/drawing/2017/decorative" val="1"/>
              </a:ext>
            </a:extLst>
          </p:cNvPr>
          <p:cNvSpPr/>
          <p:nvPr/>
        </p:nvSpPr>
        <p:spPr>
          <a:xfrm>
            <a:off x="632717" y="4685821"/>
            <a:ext cx="5122624" cy="1843278"/>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TextBox 10">
            <a:extLst>
              <a:ext uri="{FF2B5EF4-FFF2-40B4-BE49-F238E27FC236}">
                <a16:creationId xmlns:a16="http://schemas.microsoft.com/office/drawing/2014/main" id="{FA5F6604-594B-05FE-48B9-00FBA4A71E05}"/>
              </a:ext>
            </a:extLst>
          </p:cNvPr>
          <p:cNvSpPr txBox="1"/>
          <p:nvPr/>
        </p:nvSpPr>
        <p:spPr>
          <a:xfrm>
            <a:off x="897691" y="4924817"/>
            <a:ext cx="4592675" cy="1477328"/>
          </a:xfrm>
          <a:prstGeom prst="rect">
            <a:avLst/>
          </a:prstGeom>
          <a:noFill/>
        </p:spPr>
        <p:txBody>
          <a:bodyPr wrap="square">
            <a:spAutoFit/>
          </a:bodyPr>
          <a:lstStyle/>
          <a:p>
            <a:r>
              <a:rPr lang="en-CA" dirty="0"/>
              <a:t>Statistics Canada says the most common workplace accommodation needs are:</a:t>
            </a:r>
          </a:p>
          <a:p>
            <a:pPr marL="342900" indent="-342900">
              <a:buAutoNum type="arabicPeriod"/>
            </a:pPr>
            <a:r>
              <a:rPr lang="en-CA" dirty="0"/>
              <a:t>Modified work hours</a:t>
            </a:r>
          </a:p>
          <a:p>
            <a:pPr marL="342900" indent="-342900">
              <a:buAutoNum type="arabicPeriod"/>
            </a:pPr>
            <a:r>
              <a:rPr lang="en-CA" dirty="0"/>
              <a:t>Modified duties</a:t>
            </a:r>
          </a:p>
          <a:p>
            <a:pPr marL="342900" indent="-342900">
              <a:buAutoNum type="arabicPeriod"/>
            </a:pPr>
            <a:r>
              <a:rPr lang="en-CA" dirty="0"/>
              <a:t>Working from home</a:t>
            </a:r>
          </a:p>
        </p:txBody>
      </p:sp>
      <p:sp>
        <p:nvSpPr>
          <p:cNvPr id="13" name="TextBox 12">
            <a:extLst>
              <a:ext uri="{FF2B5EF4-FFF2-40B4-BE49-F238E27FC236}">
                <a16:creationId xmlns:a16="http://schemas.microsoft.com/office/drawing/2014/main" id="{1C64C65B-9032-180D-1EDE-FA8F5021F28A}"/>
              </a:ext>
            </a:extLst>
          </p:cNvPr>
          <p:cNvSpPr txBox="1"/>
          <p:nvPr/>
        </p:nvSpPr>
        <p:spPr>
          <a:xfrm>
            <a:off x="5936763" y="2344395"/>
            <a:ext cx="2164270" cy="1015663"/>
          </a:xfrm>
          <a:prstGeom prst="rect">
            <a:avLst/>
          </a:prstGeom>
          <a:noFill/>
        </p:spPr>
        <p:txBody>
          <a:bodyPr wrap="square">
            <a:spAutoFit/>
          </a:bodyPr>
          <a:lstStyle/>
          <a:p>
            <a:r>
              <a:rPr lang="en-CA" sz="6000" b="1" dirty="0">
                <a:solidFill>
                  <a:srgbClr val="0A2F5B"/>
                </a:solidFill>
              </a:rPr>
              <a:t>$375</a:t>
            </a:r>
            <a:endParaRPr lang="en-CA" sz="6000" b="1">
              <a:solidFill>
                <a:srgbClr val="0A2F5B"/>
              </a:solidFill>
            </a:endParaRPr>
          </a:p>
        </p:txBody>
      </p:sp>
      <p:sp>
        <p:nvSpPr>
          <p:cNvPr id="15" name="TextBox 14">
            <a:extLst>
              <a:ext uri="{FF2B5EF4-FFF2-40B4-BE49-F238E27FC236}">
                <a16:creationId xmlns:a16="http://schemas.microsoft.com/office/drawing/2014/main" id="{B205CA27-9709-A055-23BA-4875B55917F5}"/>
              </a:ext>
            </a:extLst>
          </p:cNvPr>
          <p:cNvSpPr txBox="1"/>
          <p:nvPr/>
        </p:nvSpPr>
        <p:spPr>
          <a:xfrm>
            <a:off x="7741252" y="2368372"/>
            <a:ext cx="4151747" cy="1200329"/>
          </a:xfrm>
          <a:prstGeom prst="rect">
            <a:avLst/>
          </a:prstGeom>
          <a:noFill/>
        </p:spPr>
        <p:txBody>
          <a:bodyPr wrap="square">
            <a:spAutoFit/>
          </a:bodyPr>
          <a:lstStyle/>
          <a:p>
            <a:r>
              <a:rPr lang="en-CA" dirty="0"/>
              <a:t>According to data from CCRW (ccrw.org), the average one-time cost of paid accessibility supports is about $375.</a:t>
            </a:r>
          </a:p>
        </p:txBody>
      </p:sp>
      <p:pic>
        <p:nvPicPr>
          <p:cNvPr id="24" name="Picture 23">
            <a:extLst>
              <a:ext uri="{FF2B5EF4-FFF2-40B4-BE49-F238E27FC236}">
                <a16:creationId xmlns:a16="http://schemas.microsoft.com/office/drawing/2014/main" id="{9FB48C20-7F06-B930-5C55-E970ADC7F44C}"/>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3217" y="3565698"/>
            <a:ext cx="1411942" cy="705971"/>
          </a:xfrm>
          <a:prstGeom prst="rect">
            <a:avLst/>
          </a:prstGeom>
        </p:spPr>
      </p:pic>
      <p:sp>
        <p:nvSpPr>
          <p:cNvPr id="25" name="TextBox 24">
            <a:extLst>
              <a:ext uri="{FF2B5EF4-FFF2-40B4-BE49-F238E27FC236}">
                <a16:creationId xmlns:a16="http://schemas.microsoft.com/office/drawing/2014/main" id="{4032A389-3675-6766-5FEA-72BBF64B2019}"/>
              </a:ext>
            </a:extLst>
          </p:cNvPr>
          <p:cNvSpPr txBox="1"/>
          <p:nvPr/>
        </p:nvSpPr>
        <p:spPr>
          <a:xfrm>
            <a:off x="5938704" y="3697780"/>
            <a:ext cx="4859184" cy="646331"/>
          </a:xfrm>
          <a:prstGeom prst="rect">
            <a:avLst/>
          </a:prstGeom>
          <a:noFill/>
        </p:spPr>
        <p:txBody>
          <a:bodyPr wrap="square" lIns="91440" tIns="45720" rIns="91440" bIns="45720" anchor="t">
            <a:spAutoFit/>
          </a:bodyPr>
          <a:lstStyle/>
          <a:p>
            <a:r>
              <a:rPr lang="en-CA" dirty="0"/>
              <a:t>Over a third (35.6%) of paid accessibility supports </a:t>
            </a:r>
            <a:r>
              <a:rPr lang="en-CA" b="1" dirty="0"/>
              <a:t>cost less than $100.</a:t>
            </a:r>
            <a:endParaRPr lang="en-CA" b="1" dirty="0">
              <a:cs typeface="Arial"/>
            </a:endParaRPr>
          </a:p>
        </p:txBody>
      </p:sp>
      <p:pic>
        <p:nvPicPr>
          <p:cNvPr id="20" name="Picture 19">
            <a:extLst>
              <a:ext uri="{FF2B5EF4-FFF2-40B4-BE49-F238E27FC236}">
                <a16:creationId xmlns:a16="http://schemas.microsoft.com/office/drawing/2014/main" id="{63B6688A-9BEE-753D-E2F5-D4CF86CE19B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9332" y="4516635"/>
            <a:ext cx="1411199" cy="705600"/>
          </a:xfrm>
          <a:prstGeom prst="rect">
            <a:avLst/>
          </a:prstGeom>
        </p:spPr>
      </p:pic>
      <p:sp>
        <p:nvSpPr>
          <p:cNvPr id="26" name="TextBox 25">
            <a:extLst>
              <a:ext uri="{FF2B5EF4-FFF2-40B4-BE49-F238E27FC236}">
                <a16:creationId xmlns:a16="http://schemas.microsoft.com/office/drawing/2014/main" id="{8FABBF52-D1BD-7EBA-EA71-4BFA5A86846B}"/>
              </a:ext>
            </a:extLst>
          </p:cNvPr>
          <p:cNvSpPr txBox="1"/>
          <p:nvPr/>
        </p:nvSpPr>
        <p:spPr>
          <a:xfrm>
            <a:off x="7839471" y="4637460"/>
            <a:ext cx="4005688" cy="646331"/>
          </a:xfrm>
          <a:prstGeom prst="rect">
            <a:avLst/>
          </a:prstGeom>
          <a:noFill/>
        </p:spPr>
        <p:txBody>
          <a:bodyPr wrap="square">
            <a:spAutoFit/>
          </a:bodyPr>
          <a:lstStyle/>
          <a:p>
            <a:r>
              <a:rPr lang="en-CA"/>
              <a:t>Another 44.4% cost more than $100, but less than $500.</a:t>
            </a:r>
          </a:p>
        </p:txBody>
      </p:sp>
      <p:pic>
        <p:nvPicPr>
          <p:cNvPr id="22" name="Picture 21">
            <a:extLst>
              <a:ext uri="{FF2B5EF4-FFF2-40B4-BE49-F238E27FC236}">
                <a16:creationId xmlns:a16="http://schemas.microsoft.com/office/drawing/2014/main" id="{5C02D3E2-3D78-14B3-2DFB-0B7C1E0F8E5B}"/>
              </a:ext>
              <a:ext uri="{C183D7F6-B498-43B3-948B-1728B52AA6E4}">
                <adec:decorative xmlns:adec="http://schemas.microsoft.com/office/drawing/2017/decorative" val="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482687" y="5494295"/>
            <a:ext cx="1411942" cy="705971"/>
          </a:xfrm>
          <a:prstGeom prst="rect">
            <a:avLst/>
          </a:prstGeom>
        </p:spPr>
      </p:pic>
      <p:sp>
        <p:nvSpPr>
          <p:cNvPr id="27" name="TextBox 26">
            <a:extLst>
              <a:ext uri="{FF2B5EF4-FFF2-40B4-BE49-F238E27FC236}">
                <a16:creationId xmlns:a16="http://schemas.microsoft.com/office/drawing/2014/main" id="{C9EED862-7DCF-F90A-D783-6D9065EA923B}"/>
              </a:ext>
            </a:extLst>
          </p:cNvPr>
          <p:cNvSpPr txBox="1"/>
          <p:nvPr/>
        </p:nvSpPr>
        <p:spPr>
          <a:xfrm>
            <a:off x="6019863" y="5631533"/>
            <a:ext cx="4005688" cy="646331"/>
          </a:xfrm>
          <a:prstGeom prst="rect">
            <a:avLst/>
          </a:prstGeom>
          <a:noFill/>
        </p:spPr>
        <p:txBody>
          <a:bodyPr wrap="square">
            <a:spAutoFit/>
          </a:bodyPr>
          <a:lstStyle/>
          <a:p>
            <a:r>
              <a:rPr lang="en-CA" dirty="0"/>
              <a:t>Only 6.8% of accessibility supports cost $1000 or more.</a:t>
            </a:r>
          </a:p>
        </p:txBody>
      </p:sp>
      <p:pic>
        <p:nvPicPr>
          <p:cNvPr id="4" name="Picture 3" descr="A blue text on a black background&#10;&#10;AI-generated content may be incorrect.">
            <a:extLst>
              <a:ext uri="{FF2B5EF4-FFF2-40B4-BE49-F238E27FC236}">
                <a16:creationId xmlns:a16="http://schemas.microsoft.com/office/drawing/2014/main" id="{436F0684-4E2C-9DCA-C735-8DAC2C1021FF}"/>
              </a:ext>
            </a:extLst>
          </p:cNvPr>
          <p:cNvPicPr>
            <a:picLocks noChangeAspect="1"/>
          </p:cNvPicPr>
          <p:nvPr/>
        </p:nvPicPr>
        <p:blipFill>
          <a:blip r:embed="rId7"/>
          <a:stretch>
            <a:fillRect/>
          </a:stretch>
        </p:blipFill>
        <p:spPr>
          <a:xfrm>
            <a:off x="9357213" y="2564"/>
            <a:ext cx="2609850" cy="885825"/>
          </a:xfrm>
          <a:prstGeom prst="rect">
            <a:avLst/>
          </a:prstGeom>
        </p:spPr>
      </p:pic>
    </p:spTree>
    <p:extLst>
      <p:ext uri="{BB962C8B-B14F-4D97-AF65-F5344CB8AC3E}">
        <p14:creationId xmlns:p14="http://schemas.microsoft.com/office/powerpoint/2010/main" val="35610577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A61E57-C571-9E2B-5A97-2A8C4D621D7E}"/>
              </a:ext>
              <a:ext uri="{C183D7F6-B498-43B3-948B-1728B52AA6E4}">
                <adec:decorative xmlns:adec="http://schemas.microsoft.com/office/drawing/2017/decorative" val="1"/>
              </a:ext>
            </a:extLst>
          </p:cNvPr>
          <p:cNvSpPr/>
          <p:nvPr/>
        </p:nvSpPr>
        <p:spPr>
          <a:xfrm>
            <a:off x="4768260" y="2249170"/>
            <a:ext cx="3745966" cy="4293144"/>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9561C766-4834-FD2D-77FE-469B7894D0B8}"/>
              </a:ext>
              <a:ext uri="{C183D7F6-B498-43B3-948B-1728B52AA6E4}">
                <adec:decorative xmlns:adec="http://schemas.microsoft.com/office/drawing/2017/decorative" val="1"/>
              </a:ext>
            </a:extLst>
          </p:cNvPr>
          <p:cNvSpPr/>
          <p:nvPr/>
        </p:nvSpPr>
        <p:spPr>
          <a:xfrm>
            <a:off x="838200" y="2243727"/>
            <a:ext cx="3762294" cy="4298587"/>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itle 1">
            <a:extLst>
              <a:ext uri="{FF2B5EF4-FFF2-40B4-BE49-F238E27FC236}">
                <a16:creationId xmlns:a16="http://schemas.microsoft.com/office/drawing/2014/main" id="{52AE5B69-7037-8208-2A80-935DFE3658BE}"/>
              </a:ext>
            </a:extLst>
          </p:cNvPr>
          <p:cNvSpPr>
            <a:spLocks noGrp="1"/>
          </p:cNvSpPr>
          <p:nvPr>
            <p:ph type="title"/>
          </p:nvPr>
        </p:nvSpPr>
        <p:spPr/>
        <p:txBody>
          <a:bodyPr/>
          <a:lstStyle/>
          <a:p>
            <a:r>
              <a:rPr lang="en-CA" b="1" dirty="0"/>
              <a:t>Build Your Knowledge</a:t>
            </a:r>
          </a:p>
        </p:txBody>
      </p:sp>
      <p:sp>
        <p:nvSpPr>
          <p:cNvPr id="17" name="TextBox 16">
            <a:extLst>
              <a:ext uri="{FF2B5EF4-FFF2-40B4-BE49-F238E27FC236}">
                <a16:creationId xmlns:a16="http://schemas.microsoft.com/office/drawing/2014/main" id="{3D5D1D10-FB26-CDDA-AE98-BC055537A672}"/>
              </a:ext>
            </a:extLst>
          </p:cNvPr>
          <p:cNvSpPr txBox="1"/>
          <p:nvPr/>
        </p:nvSpPr>
        <p:spPr>
          <a:xfrm>
            <a:off x="838199" y="1363960"/>
            <a:ext cx="10515599" cy="646331"/>
          </a:xfrm>
          <a:prstGeom prst="rect">
            <a:avLst/>
          </a:prstGeom>
          <a:noFill/>
        </p:spPr>
        <p:txBody>
          <a:bodyPr wrap="square" lIns="91440" tIns="45720" rIns="91440" bIns="45720" anchor="t">
            <a:spAutoFit/>
          </a:bodyPr>
          <a:lstStyle/>
          <a:p>
            <a:pPr marL="0" indent="0" fontAlgn="t">
              <a:buNone/>
            </a:pPr>
            <a:r>
              <a:rPr lang="en-CA" dirty="0"/>
              <a:t>Another barrier to becoming a disability confident employer is people lack knowledge on disability and accessibility supports.</a:t>
            </a:r>
            <a:endParaRPr lang="en-US"/>
          </a:p>
        </p:txBody>
      </p:sp>
      <p:sp>
        <p:nvSpPr>
          <p:cNvPr id="3" name="Content Placeholder 2">
            <a:extLst>
              <a:ext uri="{FF2B5EF4-FFF2-40B4-BE49-F238E27FC236}">
                <a16:creationId xmlns:a16="http://schemas.microsoft.com/office/drawing/2014/main" id="{4189CF65-EB8F-F96A-A883-81E56A2CE621}"/>
              </a:ext>
            </a:extLst>
          </p:cNvPr>
          <p:cNvSpPr>
            <a:spLocks noGrp="1"/>
          </p:cNvSpPr>
          <p:nvPr>
            <p:ph idx="1"/>
          </p:nvPr>
        </p:nvSpPr>
        <p:spPr>
          <a:xfrm>
            <a:off x="838200" y="4500482"/>
            <a:ext cx="3756851" cy="1653879"/>
          </a:xfrm>
        </p:spPr>
        <p:txBody>
          <a:bodyPr>
            <a:noAutofit/>
          </a:bodyPr>
          <a:lstStyle/>
          <a:p>
            <a:pPr marL="0" indent="0" algn="ctr">
              <a:lnSpc>
                <a:spcPct val="120000"/>
              </a:lnSpc>
              <a:buNone/>
            </a:pPr>
            <a:r>
              <a:rPr lang="en-CA" sz="1800" dirty="0"/>
              <a:t>Visit Untapped Talent for information and resources. If you want to create an account with our company profile, contact [Company Contact] to receive an invitation to register.</a:t>
            </a:r>
          </a:p>
        </p:txBody>
      </p:sp>
      <p:pic>
        <p:nvPicPr>
          <p:cNvPr id="10" name="Picture 9">
            <a:extLst>
              <a:ext uri="{FF2B5EF4-FFF2-40B4-BE49-F238E27FC236}">
                <a16:creationId xmlns:a16="http://schemas.microsoft.com/office/drawing/2014/main" id="{E8B8EFE7-E73C-E8D6-8C5A-1512F3D3CE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0338" y="2476244"/>
            <a:ext cx="2808963" cy="1404482"/>
          </a:xfrm>
          <a:prstGeom prst="rect">
            <a:avLst/>
          </a:prstGeom>
        </p:spPr>
      </p:pic>
      <p:sp>
        <p:nvSpPr>
          <p:cNvPr id="11" name="Rectangle: Rounded Corners 10">
            <a:extLst>
              <a:ext uri="{FF2B5EF4-FFF2-40B4-BE49-F238E27FC236}">
                <a16:creationId xmlns:a16="http://schemas.microsoft.com/office/drawing/2014/main" id="{D38C088D-44A1-A7DE-582C-AAF9BF3075FB}"/>
              </a:ext>
            </a:extLst>
          </p:cNvPr>
          <p:cNvSpPr/>
          <p:nvPr/>
        </p:nvSpPr>
        <p:spPr>
          <a:xfrm>
            <a:off x="1573623" y="4007953"/>
            <a:ext cx="2375649" cy="382587"/>
          </a:xfrm>
          <a:prstGeom prst="roundRect">
            <a:avLst>
              <a:gd name="adj" fmla="val 50000"/>
            </a:avLst>
          </a:prstGeom>
          <a:solidFill>
            <a:srgbClr val="0A2F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sz="1400" dirty="0"/>
              <a:t>www.untappedtalent.ca</a:t>
            </a:r>
          </a:p>
        </p:txBody>
      </p:sp>
      <p:pic>
        <p:nvPicPr>
          <p:cNvPr id="8" name="Picture 7" descr="QR Code to link: https://www.linkedin.com/company/canadian-council-on-rehabilitation-and-work-ccrw-">
            <a:extLst>
              <a:ext uri="{FF2B5EF4-FFF2-40B4-BE49-F238E27FC236}">
                <a16:creationId xmlns:a16="http://schemas.microsoft.com/office/drawing/2014/main" id="{1CC1E914-06CF-DAFD-D5E4-3660886138D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5491" y="2432447"/>
            <a:ext cx="1035423" cy="1035423"/>
          </a:xfrm>
          <a:prstGeom prst="rect">
            <a:avLst/>
          </a:prstGeom>
        </p:spPr>
      </p:pic>
      <p:sp>
        <p:nvSpPr>
          <p:cNvPr id="12" name="TextBox 11">
            <a:extLst>
              <a:ext uri="{FF2B5EF4-FFF2-40B4-BE49-F238E27FC236}">
                <a16:creationId xmlns:a16="http://schemas.microsoft.com/office/drawing/2014/main" id="{BB65BFC7-E3F7-0B67-61C1-A4FCA44A1610}"/>
              </a:ext>
            </a:extLst>
          </p:cNvPr>
          <p:cNvSpPr txBox="1"/>
          <p:nvPr/>
        </p:nvSpPr>
        <p:spPr>
          <a:xfrm>
            <a:off x="5784149" y="3465412"/>
            <a:ext cx="1878106" cy="369332"/>
          </a:xfrm>
          <a:prstGeom prst="rect">
            <a:avLst/>
          </a:prstGeom>
          <a:noFill/>
        </p:spPr>
        <p:txBody>
          <a:bodyPr wrap="square" rtlCol="0">
            <a:spAutoFit/>
          </a:bodyPr>
          <a:lstStyle/>
          <a:p>
            <a:pPr algn="ctr"/>
            <a:r>
              <a:rPr lang="en-CA" b="1" dirty="0">
                <a:solidFill>
                  <a:srgbClr val="0A2F5B"/>
                </a:solidFill>
              </a:rPr>
              <a:t>Scan to Follow</a:t>
            </a:r>
          </a:p>
        </p:txBody>
      </p:sp>
      <p:sp>
        <p:nvSpPr>
          <p:cNvPr id="18" name="TextBox 17">
            <a:extLst>
              <a:ext uri="{FF2B5EF4-FFF2-40B4-BE49-F238E27FC236}">
                <a16:creationId xmlns:a16="http://schemas.microsoft.com/office/drawing/2014/main" id="{9CFB7CF6-6F83-2D8F-073D-3E179ACF9A43}"/>
              </a:ext>
            </a:extLst>
          </p:cNvPr>
          <p:cNvSpPr txBox="1"/>
          <p:nvPr/>
        </p:nvSpPr>
        <p:spPr>
          <a:xfrm>
            <a:off x="5952237" y="4176289"/>
            <a:ext cx="1541931" cy="369332"/>
          </a:xfrm>
          <a:prstGeom prst="rect">
            <a:avLst/>
          </a:prstGeom>
          <a:noFill/>
        </p:spPr>
        <p:txBody>
          <a:bodyPr wrap="square" rtlCol="0">
            <a:spAutoFit/>
          </a:bodyPr>
          <a:lstStyle/>
          <a:p>
            <a:pPr algn="ctr"/>
            <a:r>
              <a:rPr lang="en-CA" b="1" dirty="0">
                <a:solidFill>
                  <a:srgbClr val="0A2F5B"/>
                </a:solidFill>
              </a:rPr>
              <a:t>on LinkedIn</a:t>
            </a:r>
          </a:p>
        </p:txBody>
      </p:sp>
      <p:sp>
        <p:nvSpPr>
          <p:cNvPr id="19" name="Content Placeholder 2">
            <a:extLst>
              <a:ext uri="{FF2B5EF4-FFF2-40B4-BE49-F238E27FC236}">
                <a16:creationId xmlns:a16="http://schemas.microsoft.com/office/drawing/2014/main" id="{947DF4E1-5E3B-E30D-BCAA-61C14FD7FE86}"/>
              </a:ext>
            </a:extLst>
          </p:cNvPr>
          <p:cNvSpPr txBox="1">
            <a:spLocks/>
          </p:cNvSpPr>
          <p:nvPr/>
        </p:nvSpPr>
        <p:spPr>
          <a:xfrm>
            <a:off x="4702947" y="4718197"/>
            <a:ext cx="3876594" cy="1653879"/>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buFont typeface="Arial" panose="020B0604020202020204" pitchFamily="34" charset="0"/>
              <a:buNone/>
            </a:pPr>
            <a:r>
              <a:rPr lang="en-CA" sz="1800" dirty="0"/>
              <a:t>Scan the QR code above to follow CCRW on LinkedIn. CCRW is always sharing resources and learning opportunities about disability and work.</a:t>
            </a:r>
          </a:p>
        </p:txBody>
      </p:sp>
      <p:pic>
        <p:nvPicPr>
          <p:cNvPr id="27" name="Picture 26">
            <a:extLst>
              <a:ext uri="{FF2B5EF4-FFF2-40B4-BE49-F238E27FC236}">
                <a16:creationId xmlns:a16="http://schemas.microsoft.com/office/drawing/2014/main" id="{5726948D-CAA2-C047-085A-36A5B0D4FF91}"/>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rcRect l="36171"/>
          <a:stretch>
            <a:fillRect/>
          </a:stretch>
        </p:blipFill>
        <p:spPr>
          <a:xfrm flipH="1">
            <a:off x="8654460" y="2223110"/>
            <a:ext cx="3537540" cy="3694797"/>
          </a:xfrm>
          <a:prstGeom prst="rect">
            <a:avLst/>
          </a:prstGeom>
        </p:spPr>
      </p:pic>
      <p:sp>
        <p:nvSpPr>
          <p:cNvPr id="15" name="Rectangle 14">
            <a:extLst>
              <a:ext uri="{FF2B5EF4-FFF2-40B4-BE49-F238E27FC236}">
                <a16:creationId xmlns:a16="http://schemas.microsoft.com/office/drawing/2014/main" id="{CD58CE5C-D25B-9D95-BC0D-90592DFD8187}"/>
              </a:ext>
            </a:extLst>
          </p:cNvPr>
          <p:cNvSpPr/>
          <p:nvPr/>
        </p:nvSpPr>
        <p:spPr>
          <a:xfrm>
            <a:off x="0" y="1"/>
            <a:ext cx="9009529" cy="489791"/>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CA" sz="1400" dirty="0"/>
              <a:t>Use this as an opportunity to plug any upcoming webinars you’re hosting, training in your LMS, or community events that employees can participate in.</a:t>
            </a:r>
          </a:p>
        </p:txBody>
      </p:sp>
      <p:pic>
        <p:nvPicPr>
          <p:cNvPr id="6" name="Picture 5" descr="A blue text on a black background&#10;&#10;AI-generated content may be incorrect.">
            <a:extLst>
              <a:ext uri="{FF2B5EF4-FFF2-40B4-BE49-F238E27FC236}">
                <a16:creationId xmlns:a16="http://schemas.microsoft.com/office/drawing/2014/main" id="{B74B8595-F822-D2AA-36D7-26153F1790A8}"/>
              </a:ext>
            </a:extLst>
          </p:cNvPr>
          <p:cNvPicPr>
            <a:picLocks noChangeAspect="1"/>
          </p:cNvPicPr>
          <p:nvPr/>
        </p:nvPicPr>
        <p:blipFill>
          <a:blip r:embed="rId6"/>
          <a:stretch>
            <a:fillRect/>
          </a:stretch>
        </p:blipFill>
        <p:spPr>
          <a:xfrm>
            <a:off x="9357213" y="2564"/>
            <a:ext cx="2609850" cy="885825"/>
          </a:xfrm>
          <a:prstGeom prst="rect">
            <a:avLst/>
          </a:prstGeom>
        </p:spPr>
      </p:pic>
      <p:pic>
        <p:nvPicPr>
          <p:cNvPr id="7" name="Picture 6" descr="A logo with a person holding a bag&#10;&#10;AI-generated content may be incorrect.">
            <a:extLst>
              <a:ext uri="{FF2B5EF4-FFF2-40B4-BE49-F238E27FC236}">
                <a16:creationId xmlns:a16="http://schemas.microsoft.com/office/drawing/2014/main" id="{45DDA891-5E65-949A-59EB-AD50B65D7D2F}"/>
              </a:ext>
            </a:extLst>
          </p:cNvPr>
          <p:cNvPicPr>
            <a:picLocks noChangeAspect="1"/>
          </p:cNvPicPr>
          <p:nvPr/>
        </p:nvPicPr>
        <p:blipFill>
          <a:blip r:embed="rId7"/>
          <a:stretch>
            <a:fillRect/>
          </a:stretch>
        </p:blipFill>
        <p:spPr>
          <a:xfrm>
            <a:off x="6298223" y="3572973"/>
            <a:ext cx="838200" cy="790575"/>
          </a:xfrm>
          <a:prstGeom prst="rect">
            <a:avLst/>
          </a:prstGeom>
        </p:spPr>
      </p:pic>
    </p:spTree>
    <p:extLst>
      <p:ext uri="{BB962C8B-B14F-4D97-AF65-F5344CB8AC3E}">
        <p14:creationId xmlns:p14="http://schemas.microsoft.com/office/powerpoint/2010/main" val="3873896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text on a black background&#10;&#10;AI-generated content may be incorrect.">
            <a:extLst>
              <a:ext uri="{FF2B5EF4-FFF2-40B4-BE49-F238E27FC236}">
                <a16:creationId xmlns:a16="http://schemas.microsoft.com/office/drawing/2014/main" id="{D32367FF-8501-46A3-25E1-75C0DF4C7297}"/>
              </a:ext>
            </a:extLst>
          </p:cNvPr>
          <p:cNvPicPr>
            <a:picLocks noChangeAspect="1"/>
          </p:cNvPicPr>
          <p:nvPr/>
        </p:nvPicPr>
        <p:blipFill>
          <a:blip r:embed="rId2"/>
          <a:stretch>
            <a:fillRect/>
          </a:stretch>
        </p:blipFill>
        <p:spPr>
          <a:xfrm>
            <a:off x="9357213" y="2564"/>
            <a:ext cx="2609850" cy="885825"/>
          </a:xfrm>
          <a:prstGeom prst="rect">
            <a:avLst/>
          </a:prstGeom>
        </p:spPr>
      </p:pic>
      <p:sp>
        <p:nvSpPr>
          <p:cNvPr id="2" name="Title 1">
            <a:extLst>
              <a:ext uri="{FF2B5EF4-FFF2-40B4-BE49-F238E27FC236}">
                <a16:creationId xmlns:a16="http://schemas.microsoft.com/office/drawing/2014/main" id="{C56A9EEB-2F5B-D4C1-ADA8-7FA7297B5761}"/>
              </a:ext>
            </a:extLst>
          </p:cNvPr>
          <p:cNvSpPr>
            <a:spLocks noGrp="1"/>
          </p:cNvSpPr>
          <p:nvPr>
            <p:ph type="title"/>
          </p:nvPr>
        </p:nvSpPr>
        <p:spPr>
          <a:xfrm>
            <a:off x="720213" y="367935"/>
            <a:ext cx="10515600" cy="1325563"/>
          </a:xfrm>
        </p:spPr>
        <p:txBody>
          <a:bodyPr/>
          <a:lstStyle/>
          <a:p>
            <a:r>
              <a:rPr lang="en-CA" b="1" dirty="0"/>
              <a:t>Purpose of This Presentation</a:t>
            </a:r>
          </a:p>
        </p:txBody>
      </p:sp>
      <p:sp>
        <p:nvSpPr>
          <p:cNvPr id="17" name="TextBox 16">
            <a:extLst>
              <a:ext uri="{FF2B5EF4-FFF2-40B4-BE49-F238E27FC236}">
                <a16:creationId xmlns:a16="http://schemas.microsoft.com/office/drawing/2014/main" id="{2E1FAF80-0373-B821-5D0C-99C4F4ED9487}"/>
              </a:ext>
            </a:extLst>
          </p:cNvPr>
          <p:cNvSpPr txBox="1"/>
          <p:nvPr/>
        </p:nvSpPr>
        <p:spPr>
          <a:xfrm>
            <a:off x="757083" y="1276867"/>
            <a:ext cx="10695039" cy="646331"/>
          </a:xfrm>
          <a:prstGeom prst="rect">
            <a:avLst/>
          </a:prstGeom>
          <a:noFill/>
        </p:spPr>
        <p:txBody>
          <a:bodyPr wrap="square" rtlCol="0">
            <a:spAutoFit/>
          </a:bodyPr>
          <a:lstStyle/>
          <a:p>
            <a:r>
              <a:rPr lang="en-CA" dirty="0"/>
              <a:t>These are the outcomes that you can expect from your audience after having delivered this presentation.</a:t>
            </a:r>
          </a:p>
        </p:txBody>
      </p:sp>
      <p:sp>
        <p:nvSpPr>
          <p:cNvPr id="6" name="Rectangle 5">
            <a:extLst>
              <a:ext uri="{FF2B5EF4-FFF2-40B4-BE49-F238E27FC236}">
                <a16:creationId xmlns:a16="http://schemas.microsoft.com/office/drawing/2014/main" id="{6262B2BD-3E6B-4898-E0C7-7503B2915410}"/>
              </a:ext>
              <a:ext uri="{C183D7F6-B498-43B3-948B-1728B52AA6E4}">
                <adec:decorative xmlns:adec="http://schemas.microsoft.com/office/drawing/2017/decorative" val="1"/>
              </a:ext>
            </a:extLst>
          </p:cNvPr>
          <p:cNvSpPr/>
          <p:nvPr/>
        </p:nvSpPr>
        <p:spPr>
          <a:xfrm>
            <a:off x="757083" y="2173545"/>
            <a:ext cx="3411794" cy="4140057"/>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a:extLst>
              <a:ext uri="{FF2B5EF4-FFF2-40B4-BE49-F238E27FC236}">
                <a16:creationId xmlns:a16="http://schemas.microsoft.com/office/drawing/2014/main" id="{F4403C23-DD36-C0C7-8DFF-1F1A6D167F4D}"/>
              </a:ext>
            </a:extLst>
          </p:cNvPr>
          <p:cNvSpPr txBox="1"/>
          <p:nvPr/>
        </p:nvSpPr>
        <p:spPr>
          <a:xfrm>
            <a:off x="930441" y="2369646"/>
            <a:ext cx="2772697" cy="369332"/>
          </a:xfrm>
          <a:prstGeom prst="rect">
            <a:avLst/>
          </a:prstGeom>
          <a:noFill/>
        </p:spPr>
        <p:txBody>
          <a:bodyPr wrap="square" rtlCol="0">
            <a:spAutoFit/>
          </a:bodyPr>
          <a:lstStyle/>
          <a:p>
            <a:r>
              <a:rPr lang="en-CA" b="1" dirty="0"/>
              <a:t>Outcome #1</a:t>
            </a:r>
          </a:p>
        </p:txBody>
      </p:sp>
      <p:sp>
        <p:nvSpPr>
          <p:cNvPr id="8" name="TextBox 7">
            <a:extLst>
              <a:ext uri="{FF2B5EF4-FFF2-40B4-BE49-F238E27FC236}">
                <a16:creationId xmlns:a16="http://schemas.microsoft.com/office/drawing/2014/main" id="{B46C6219-2C39-2CCF-4F9B-517607225312}"/>
              </a:ext>
            </a:extLst>
          </p:cNvPr>
          <p:cNvSpPr txBox="1"/>
          <p:nvPr/>
        </p:nvSpPr>
        <p:spPr>
          <a:xfrm>
            <a:off x="909580" y="2724193"/>
            <a:ext cx="3106800" cy="2308324"/>
          </a:xfrm>
          <a:prstGeom prst="rect">
            <a:avLst/>
          </a:prstGeom>
          <a:noFill/>
        </p:spPr>
        <p:txBody>
          <a:bodyPr wrap="square" rtlCol="0">
            <a:spAutoFit/>
          </a:bodyPr>
          <a:lstStyle/>
          <a:p>
            <a:r>
              <a:rPr lang="en-CA" dirty="0"/>
              <a:t>Your audience will walk away knowing what it means to be disability confident in the workplace. They will know the benefits of disability confidence and how it looks practically in your workplace.</a:t>
            </a:r>
          </a:p>
        </p:txBody>
      </p:sp>
      <p:sp>
        <p:nvSpPr>
          <p:cNvPr id="9" name="Rectangle 8">
            <a:extLst>
              <a:ext uri="{FF2B5EF4-FFF2-40B4-BE49-F238E27FC236}">
                <a16:creationId xmlns:a16="http://schemas.microsoft.com/office/drawing/2014/main" id="{6A51FF3F-32DE-BE35-3057-70EC9B08AE0E}"/>
              </a:ext>
              <a:ext uri="{C183D7F6-B498-43B3-948B-1728B52AA6E4}">
                <adec:decorative xmlns:adec="http://schemas.microsoft.com/office/drawing/2017/decorative" val="1"/>
              </a:ext>
            </a:extLst>
          </p:cNvPr>
          <p:cNvSpPr/>
          <p:nvPr/>
        </p:nvSpPr>
        <p:spPr>
          <a:xfrm>
            <a:off x="4473677" y="2173546"/>
            <a:ext cx="3411794" cy="4140056"/>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a:extLst>
              <a:ext uri="{FF2B5EF4-FFF2-40B4-BE49-F238E27FC236}">
                <a16:creationId xmlns:a16="http://schemas.microsoft.com/office/drawing/2014/main" id="{D44BFF8F-71F6-2B00-8ADE-05B877E92186}"/>
              </a:ext>
            </a:extLst>
          </p:cNvPr>
          <p:cNvSpPr txBox="1"/>
          <p:nvPr/>
        </p:nvSpPr>
        <p:spPr>
          <a:xfrm>
            <a:off x="4626077" y="2369646"/>
            <a:ext cx="2772697" cy="369332"/>
          </a:xfrm>
          <a:prstGeom prst="rect">
            <a:avLst/>
          </a:prstGeom>
          <a:noFill/>
        </p:spPr>
        <p:txBody>
          <a:bodyPr wrap="square" rtlCol="0">
            <a:spAutoFit/>
          </a:bodyPr>
          <a:lstStyle/>
          <a:p>
            <a:r>
              <a:rPr lang="en-CA" b="1" dirty="0"/>
              <a:t>Outcome #2</a:t>
            </a:r>
          </a:p>
        </p:txBody>
      </p:sp>
      <p:sp>
        <p:nvSpPr>
          <p:cNvPr id="11" name="TextBox 10">
            <a:extLst>
              <a:ext uri="{FF2B5EF4-FFF2-40B4-BE49-F238E27FC236}">
                <a16:creationId xmlns:a16="http://schemas.microsoft.com/office/drawing/2014/main" id="{D80B0179-34D4-3CD0-997A-AC268CC50C54}"/>
              </a:ext>
            </a:extLst>
          </p:cNvPr>
          <p:cNvSpPr txBox="1"/>
          <p:nvPr/>
        </p:nvSpPr>
        <p:spPr>
          <a:xfrm>
            <a:off x="4626077" y="2738978"/>
            <a:ext cx="3106994" cy="2308324"/>
          </a:xfrm>
          <a:prstGeom prst="rect">
            <a:avLst/>
          </a:prstGeom>
          <a:noFill/>
        </p:spPr>
        <p:txBody>
          <a:bodyPr wrap="square" rtlCol="0">
            <a:spAutoFit/>
          </a:bodyPr>
          <a:lstStyle/>
          <a:p>
            <a:r>
              <a:rPr lang="en-CA" dirty="0"/>
              <a:t>Your audience will leave reflecting on where people with disabilities experience barriers in the workplace. They will be given a call to action to think about what this may look like in your work environment.</a:t>
            </a:r>
          </a:p>
        </p:txBody>
      </p:sp>
      <p:sp>
        <p:nvSpPr>
          <p:cNvPr id="13" name="Rectangle 12">
            <a:extLst>
              <a:ext uri="{FF2B5EF4-FFF2-40B4-BE49-F238E27FC236}">
                <a16:creationId xmlns:a16="http://schemas.microsoft.com/office/drawing/2014/main" id="{E9E74CD3-696D-9B15-4CC4-818CF02C0A15}"/>
              </a:ext>
              <a:ext uri="{C183D7F6-B498-43B3-948B-1728B52AA6E4}">
                <adec:decorative xmlns:adec="http://schemas.microsoft.com/office/drawing/2017/decorative" val="1"/>
              </a:ext>
            </a:extLst>
          </p:cNvPr>
          <p:cNvSpPr/>
          <p:nvPr/>
        </p:nvSpPr>
        <p:spPr>
          <a:xfrm>
            <a:off x="8040328" y="2173546"/>
            <a:ext cx="3411794" cy="4140056"/>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a:extLst>
              <a:ext uri="{FF2B5EF4-FFF2-40B4-BE49-F238E27FC236}">
                <a16:creationId xmlns:a16="http://schemas.microsoft.com/office/drawing/2014/main" id="{43893915-DFC6-81BB-4BAD-847E96AF6862}"/>
              </a:ext>
            </a:extLst>
          </p:cNvPr>
          <p:cNvSpPr txBox="1"/>
          <p:nvPr/>
        </p:nvSpPr>
        <p:spPr>
          <a:xfrm>
            <a:off x="8192825" y="2369646"/>
            <a:ext cx="2772697" cy="369332"/>
          </a:xfrm>
          <a:prstGeom prst="rect">
            <a:avLst/>
          </a:prstGeom>
          <a:noFill/>
        </p:spPr>
        <p:txBody>
          <a:bodyPr wrap="square" rtlCol="0">
            <a:spAutoFit/>
          </a:bodyPr>
          <a:lstStyle/>
          <a:p>
            <a:r>
              <a:rPr lang="en-CA" b="1" dirty="0"/>
              <a:t>Outcome #3</a:t>
            </a:r>
          </a:p>
        </p:txBody>
      </p:sp>
      <p:sp>
        <p:nvSpPr>
          <p:cNvPr id="15" name="TextBox 14">
            <a:extLst>
              <a:ext uri="{FF2B5EF4-FFF2-40B4-BE49-F238E27FC236}">
                <a16:creationId xmlns:a16="http://schemas.microsoft.com/office/drawing/2014/main" id="{5FFE398B-76F0-2191-D984-5C7E1FB2EE19}"/>
              </a:ext>
            </a:extLst>
          </p:cNvPr>
          <p:cNvSpPr txBox="1"/>
          <p:nvPr/>
        </p:nvSpPr>
        <p:spPr>
          <a:xfrm>
            <a:off x="8192825" y="2751445"/>
            <a:ext cx="3106800" cy="1200329"/>
          </a:xfrm>
          <a:prstGeom prst="rect">
            <a:avLst/>
          </a:prstGeom>
          <a:noFill/>
        </p:spPr>
        <p:txBody>
          <a:bodyPr wrap="square" rtlCol="0">
            <a:spAutoFit/>
          </a:bodyPr>
          <a:lstStyle/>
          <a:p>
            <a:r>
              <a:rPr lang="en-CA" dirty="0"/>
              <a:t>Your audience will leave knowing that accessibility and disability inclusion is a priority for your company.</a:t>
            </a:r>
          </a:p>
        </p:txBody>
      </p:sp>
      <p:sp>
        <p:nvSpPr>
          <p:cNvPr id="12" name="Rectangle 11">
            <a:extLst>
              <a:ext uri="{FF2B5EF4-FFF2-40B4-BE49-F238E27FC236}">
                <a16:creationId xmlns:a16="http://schemas.microsoft.com/office/drawing/2014/main" id="{00CB1506-6CDC-5A47-AE70-91E9EE3DFD74}"/>
              </a:ext>
            </a:extLst>
          </p:cNvPr>
          <p:cNvSpPr/>
          <p:nvPr/>
        </p:nvSpPr>
        <p:spPr>
          <a:xfrm>
            <a:off x="175" y="-54429"/>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spTree>
    <p:extLst>
      <p:ext uri="{BB962C8B-B14F-4D97-AF65-F5344CB8AC3E}">
        <p14:creationId xmlns:p14="http://schemas.microsoft.com/office/powerpoint/2010/main" val="2215285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29D6A71-B6DB-638F-8044-FA5202B5B51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97500" y="371394"/>
            <a:ext cx="9617448" cy="5836024"/>
          </a:xfrm>
          <a:prstGeom prst="rect">
            <a:avLst/>
          </a:prstGeom>
        </p:spPr>
      </p:pic>
      <p:sp>
        <p:nvSpPr>
          <p:cNvPr id="9" name="Rectangle 8">
            <a:extLst>
              <a:ext uri="{FF2B5EF4-FFF2-40B4-BE49-F238E27FC236}">
                <a16:creationId xmlns:a16="http://schemas.microsoft.com/office/drawing/2014/main" id="{4408B0DF-9031-DE18-D60C-591663A2A9A5}"/>
              </a:ext>
              <a:ext uri="{C183D7F6-B498-43B3-948B-1728B52AA6E4}">
                <adec:decorative xmlns:adec="http://schemas.microsoft.com/office/drawing/2017/decorative" val="1"/>
              </a:ext>
            </a:extLst>
          </p:cNvPr>
          <p:cNvSpPr/>
          <p:nvPr/>
        </p:nvSpPr>
        <p:spPr>
          <a:xfrm>
            <a:off x="900953" y="5015753"/>
            <a:ext cx="2810435" cy="1191665"/>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itle 1">
            <a:extLst>
              <a:ext uri="{FF2B5EF4-FFF2-40B4-BE49-F238E27FC236}">
                <a16:creationId xmlns:a16="http://schemas.microsoft.com/office/drawing/2014/main" id="{98B7F12D-922A-689F-A238-9D112C281C2B}"/>
              </a:ext>
            </a:extLst>
          </p:cNvPr>
          <p:cNvSpPr>
            <a:spLocks noGrp="1"/>
          </p:cNvSpPr>
          <p:nvPr>
            <p:ph type="title"/>
          </p:nvPr>
        </p:nvSpPr>
        <p:spPr>
          <a:xfrm>
            <a:off x="797859" y="1590249"/>
            <a:ext cx="4329954" cy="2862322"/>
          </a:xfrm>
        </p:spPr>
        <p:txBody>
          <a:bodyPr>
            <a:spAutoFit/>
          </a:bodyPr>
          <a:lstStyle/>
          <a:p>
            <a:pPr>
              <a:lnSpc>
                <a:spcPct val="100000"/>
              </a:lnSpc>
            </a:pPr>
            <a:r>
              <a:rPr lang="en-CA" sz="6000" b="1" dirty="0">
                <a:solidFill>
                  <a:srgbClr val="0A2F5B"/>
                </a:solidFill>
              </a:rPr>
              <a:t>Disability</a:t>
            </a:r>
            <a:r>
              <a:rPr lang="en-CA" sz="6000" dirty="0">
                <a:solidFill>
                  <a:srgbClr val="0A2F5B"/>
                </a:solidFill>
              </a:rPr>
              <a:t> Confidence Training</a:t>
            </a:r>
            <a:endParaRPr lang="en-CA" sz="6000" b="1" dirty="0">
              <a:solidFill>
                <a:srgbClr val="0A2F5B"/>
              </a:solidFill>
            </a:endParaRPr>
          </a:p>
        </p:txBody>
      </p:sp>
      <p:pic>
        <p:nvPicPr>
          <p:cNvPr id="5" name="Picture 4">
            <a:extLst>
              <a:ext uri="{FF2B5EF4-FFF2-40B4-BE49-F238E27FC236}">
                <a16:creationId xmlns:a16="http://schemas.microsoft.com/office/drawing/2014/main" id="{359EA67A-7824-8DB6-C322-94ECBE1E7399}"/>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900953" y="181926"/>
            <a:ext cx="1551072" cy="1551072"/>
          </a:xfrm>
          <a:prstGeom prst="rect">
            <a:avLst/>
          </a:prstGeom>
        </p:spPr>
      </p:pic>
      <p:sp>
        <p:nvSpPr>
          <p:cNvPr id="10" name="TextBox 9">
            <a:extLst>
              <a:ext uri="{FF2B5EF4-FFF2-40B4-BE49-F238E27FC236}">
                <a16:creationId xmlns:a16="http://schemas.microsoft.com/office/drawing/2014/main" id="{B75406AF-52DA-5B04-CEFE-4074A3229FAF}"/>
              </a:ext>
            </a:extLst>
          </p:cNvPr>
          <p:cNvSpPr txBox="1"/>
          <p:nvPr/>
        </p:nvSpPr>
        <p:spPr>
          <a:xfrm>
            <a:off x="1215147" y="5254207"/>
            <a:ext cx="1796994" cy="646331"/>
          </a:xfrm>
          <a:prstGeom prst="rect">
            <a:avLst/>
          </a:prstGeom>
          <a:noFill/>
        </p:spPr>
        <p:txBody>
          <a:bodyPr wrap="square" rtlCol="0">
            <a:spAutoFit/>
          </a:bodyPr>
          <a:lstStyle/>
          <a:p>
            <a:r>
              <a:rPr lang="en-CA" dirty="0"/>
              <a:t>Get your digital badge today!</a:t>
            </a:r>
          </a:p>
        </p:txBody>
      </p:sp>
      <p:pic>
        <p:nvPicPr>
          <p:cNvPr id="8" name="Picture 7" descr="Disability Confident Leader Badge">
            <a:extLst>
              <a:ext uri="{FF2B5EF4-FFF2-40B4-BE49-F238E27FC236}">
                <a16:creationId xmlns:a16="http://schemas.microsoft.com/office/drawing/2014/main" id="{23683228-3102-FF29-ABA7-66CA228E086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64541" y="4783842"/>
            <a:ext cx="1682767" cy="1682767"/>
          </a:xfrm>
          <a:prstGeom prst="rect">
            <a:avLst/>
          </a:prstGeom>
        </p:spPr>
      </p:pic>
    </p:spTree>
    <p:extLst>
      <p:ext uri="{BB962C8B-B14F-4D97-AF65-F5344CB8AC3E}">
        <p14:creationId xmlns:p14="http://schemas.microsoft.com/office/powerpoint/2010/main" val="4163303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Picture 9" descr="Learn more at RickHansen.com/Courses&#10;&#10;Rick Hansen Foundation | Accessibility Certification">
            <a:extLst>
              <a:ext uri="{FF2B5EF4-FFF2-40B4-BE49-F238E27FC236}">
                <a16:creationId xmlns:a16="http://schemas.microsoft.com/office/drawing/2014/main" id="{E1C0F9BC-475C-DCC5-2DC2-51DD0FD2AE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Rectangle 3">
            <a:extLst>
              <a:ext uri="{FF2B5EF4-FFF2-40B4-BE49-F238E27FC236}">
                <a16:creationId xmlns:a16="http://schemas.microsoft.com/office/drawing/2014/main" id="{04B59978-D142-470F-8C39-6F326EEF75C6}"/>
              </a:ext>
              <a:ext uri="{C183D7F6-B498-43B3-948B-1728B52AA6E4}">
                <adec:decorative xmlns:adec="http://schemas.microsoft.com/office/drawing/2017/decorative" val="1"/>
              </a:ext>
            </a:extLst>
          </p:cNvPr>
          <p:cNvSpPr/>
          <p:nvPr/>
        </p:nvSpPr>
        <p:spPr>
          <a:xfrm>
            <a:off x="-1" y="0"/>
            <a:ext cx="12192001" cy="6226629"/>
          </a:xfrm>
          <a:prstGeom prst="rect">
            <a:avLst/>
          </a:prstGeom>
          <a:solidFill>
            <a:srgbClr val="1765AD"/>
          </a:solidFill>
          <a:ln w="12700">
            <a:noFill/>
            <a:miter lim="400000"/>
          </a:ln>
        </p:spPr>
        <p:txBody>
          <a:bodyPr lIns="45719" rIns="45719" anchor="ctr"/>
          <a:lstStyle/>
          <a:p>
            <a:pPr>
              <a:defRPr>
                <a:solidFill>
                  <a:srgbClr val="FFFFFF"/>
                </a:solidFill>
              </a:defRPr>
            </a:pPr>
            <a:endParaRPr lang="en-US" dirty="0"/>
          </a:p>
        </p:txBody>
      </p:sp>
      <p:pic>
        <p:nvPicPr>
          <p:cNvPr id="9" name="Picture 4" descr="A group of people sitting at a table&#10;&#10;Description generated with very high confidence">
            <a:extLst>
              <a:ext uri="{FF2B5EF4-FFF2-40B4-BE49-F238E27FC236}">
                <a16:creationId xmlns:a16="http://schemas.microsoft.com/office/drawing/2014/main" id="{6A345855-7898-3A4A-B9B9-6CC50C9B3B3E}"/>
              </a:ext>
            </a:extLst>
          </p:cNvPr>
          <p:cNvPicPr>
            <a:picLocks noChangeAspect="1"/>
          </p:cNvPicPr>
          <p:nvPr/>
        </p:nvPicPr>
        <p:blipFill rotWithShape="1">
          <a:blip r:embed="rId4"/>
          <a:srcRect l="3778" t="-40" r="5414" b="3039"/>
          <a:stretch/>
        </p:blipFill>
        <p:spPr>
          <a:xfrm>
            <a:off x="7424995" y="-2584"/>
            <a:ext cx="4767005" cy="6226629"/>
          </a:xfrm>
          <a:prstGeom prst="rect">
            <a:avLst/>
          </a:prstGeom>
        </p:spPr>
      </p:pic>
      <p:sp>
        <p:nvSpPr>
          <p:cNvPr id="6" name="TextBox 5">
            <a:extLst>
              <a:ext uri="{FF2B5EF4-FFF2-40B4-BE49-F238E27FC236}">
                <a16:creationId xmlns:a16="http://schemas.microsoft.com/office/drawing/2014/main" id="{06350F82-B4DB-4A9A-A5D6-6EDD620FB173}"/>
              </a:ext>
            </a:extLst>
          </p:cNvPr>
          <p:cNvSpPr txBox="1"/>
          <p:nvPr/>
        </p:nvSpPr>
        <p:spPr>
          <a:xfrm>
            <a:off x="582016" y="515289"/>
            <a:ext cx="4941147" cy="769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nchor="t">
            <a:spAutoFit/>
          </a:bodyPr>
          <a:lstStyle/>
          <a:p>
            <a:pPr>
              <a:defRPr sz="4200" b="1">
                <a:solidFill>
                  <a:srgbClr val="FFFFFF"/>
                </a:solidFill>
              </a:defRPr>
            </a:pPr>
            <a:r>
              <a:rPr lang="en-US" sz="4400" dirty="0">
                <a:latin typeface="+mj-lt"/>
              </a:rPr>
              <a:t>RHFAC Training</a:t>
            </a:r>
          </a:p>
        </p:txBody>
      </p:sp>
      <p:sp>
        <p:nvSpPr>
          <p:cNvPr id="3" name="TextBox 2">
            <a:extLst>
              <a:ext uri="{FF2B5EF4-FFF2-40B4-BE49-F238E27FC236}">
                <a16:creationId xmlns:a16="http://schemas.microsoft.com/office/drawing/2014/main" id="{81FB79F0-BE41-4DC8-9B97-97D1E5FF4960}"/>
              </a:ext>
            </a:extLst>
          </p:cNvPr>
          <p:cNvSpPr txBox="1"/>
          <p:nvPr/>
        </p:nvSpPr>
        <p:spPr>
          <a:xfrm>
            <a:off x="317994" y="6340221"/>
            <a:ext cx="6959094" cy="338554"/>
          </a:xfrm>
          <a:prstGeom prst="rect">
            <a:avLst/>
          </a:prstGeom>
          <a:noFill/>
        </p:spPr>
        <p:txBody>
          <a:bodyPr wrap="square" rtlCol="0">
            <a:spAutoFit/>
          </a:bodyPr>
          <a:lstStyle/>
          <a:p>
            <a:r>
              <a:rPr lang="en-US" sz="1600" dirty="0">
                <a:solidFill>
                  <a:schemeClr val="bg1"/>
                </a:solidFill>
                <a:ea typeface="Calibri"/>
                <a:cs typeface="Calibri"/>
              </a:rPr>
              <a:t>Learn more at </a:t>
            </a:r>
            <a:r>
              <a:rPr lang="en-US" sz="1600" b="1" dirty="0">
                <a:solidFill>
                  <a:schemeClr val="bg1"/>
                </a:solidFill>
                <a:ea typeface="+mn-lt"/>
                <a:cs typeface="+mn-lt"/>
              </a:rPr>
              <a:t>RickHansen.com/Courses</a:t>
            </a:r>
          </a:p>
        </p:txBody>
      </p:sp>
      <p:pic>
        <p:nvPicPr>
          <p:cNvPr id="7" name="Picture 25" descr="A picture containing drawing, table&#10;&#10;Description generated with very high confidence">
            <a:extLst>
              <a:ext uri="{FF2B5EF4-FFF2-40B4-BE49-F238E27FC236}">
                <a16:creationId xmlns:a16="http://schemas.microsoft.com/office/drawing/2014/main" id="{02290C9E-5246-4EBB-AA3A-B2119EF9473D}"/>
              </a:ext>
            </a:extLst>
          </p:cNvPr>
          <p:cNvPicPr>
            <a:picLocks noChangeAspect="1"/>
          </p:cNvPicPr>
          <p:nvPr/>
        </p:nvPicPr>
        <p:blipFill>
          <a:blip r:embed="rId5"/>
          <a:stretch>
            <a:fillRect/>
          </a:stretch>
        </p:blipFill>
        <p:spPr>
          <a:xfrm>
            <a:off x="6720442" y="1989012"/>
            <a:ext cx="1240293" cy="1231054"/>
          </a:xfrm>
          <a:prstGeom prst="rect">
            <a:avLst/>
          </a:prstGeom>
          <a:effectLst>
            <a:outerShdw blurRad="50800" dist="38100" dir="2700000" algn="tl" rotWithShape="0">
              <a:prstClr val="black">
                <a:alpha val="40000"/>
              </a:prstClr>
            </a:outerShdw>
          </a:effectLst>
        </p:spPr>
      </p:pic>
      <p:sp>
        <p:nvSpPr>
          <p:cNvPr id="4" name="TextBox 4">
            <a:extLst>
              <a:ext uri="{FF2B5EF4-FFF2-40B4-BE49-F238E27FC236}">
                <a16:creationId xmlns:a16="http://schemas.microsoft.com/office/drawing/2014/main" id="{0B8FC2FA-8EBD-4459-8159-690BBB53D4B4}"/>
              </a:ext>
            </a:extLst>
          </p:cNvPr>
          <p:cNvSpPr txBox="1"/>
          <p:nvPr/>
        </p:nvSpPr>
        <p:spPr>
          <a:xfrm>
            <a:off x="582017" y="4665069"/>
            <a:ext cx="5740724" cy="157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spcAft>
                <a:spcPts val="1200"/>
              </a:spcAft>
            </a:pPr>
            <a:r>
              <a:rPr lang="en-US" b="1">
                <a:solidFill>
                  <a:schemeClr val="bg1"/>
                </a:solidFill>
              </a:rPr>
              <a:t>RHFAC Professional Training:</a:t>
            </a:r>
          </a:p>
          <a:p>
            <a:pPr>
              <a:lnSpc>
                <a:spcPts val="2300"/>
              </a:lnSpc>
              <a:spcAft>
                <a:spcPts val="1200"/>
              </a:spcAft>
            </a:pPr>
            <a:r>
              <a:rPr lang="en-US">
                <a:solidFill>
                  <a:schemeClr val="bg1"/>
                </a:solidFill>
              </a:rPr>
              <a:t>An 8-week online course, provides participants with the fundamental skills and knowledge required </a:t>
            </a:r>
            <a:r>
              <a:rPr kumimoji="0" lang="en-US" i="0" strike="noStrike" cap="none" spc="0" normalizeH="0" baseline="0">
                <a:ln>
                  <a:noFill/>
                </a:ln>
                <a:solidFill>
                  <a:schemeClr val="bg1"/>
                </a:solidFill>
                <a:effectLst/>
                <a:uFillTx/>
                <a:ea typeface="Arial"/>
                <a:cs typeface="Arial"/>
                <a:sym typeface="Arial"/>
              </a:rPr>
              <a:t>to</a:t>
            </a:r>
            <a:r>
              <a:rPr lang="en-US">
                <a:solidFill>
                  <a:schemeClr val="bg1"/>
                </a:solidFill>
              </a:rPr>
              <a:t> rate a Site using the RHFAC methodology. Pre-</a:t>
            </a:r>
            <a:r>
              <a:rPr lang="en-US" err="1">
                <a:solidFill>
                  <a:schemeClr val="bg1"/>
                </a:solidFill>
              </a:rPr>
              <a:t>reqs</a:t>
            </a:r>
            <a:r>
              <a:rPr lang="en-US">
                <a:solidFill>
                  <a:schemeClr val="bg1"/>
                </a:solidFill>
              </a:rPr>
              <a:t>.</a:t>
            </a:r>
          </a:p>
        </p:txBody>
      </p:sp>
      <p:sp>
        <p:nvSpPr>
          <p:cNvPr id="11" name="TextBox 1">
            <a:extLst>
              <a:ext uri="{FF2B5EF4-FFF2-40B4-BE49-F238E27FC236}">
                <a16:creationId xmlns:a16="http://schemas.microsoft.com/office/drawing/2014/main" id="{212CB0FF-95E0-4FF3-AB2B-191ED05E0F49}"/>
              </a:ext>
            </a:extLst>
          </p:cNvPr>
          <p:cNvSpPr txBox="1"/>
          <p:nvPr/>
        </p:nvSpPr>
        <p:spPr>
          <a:xfrm>
            <a:off x="582016" y="1266373"/>
            <a:ext cx="5740725" cy="157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spcAft>
                <a:spcPts val="1200"/>
              </a:spcAft>
            </a:pPr>
            <a:r>
              <a:rPr lang="en-US" b="1">
                <a:solidFill>
                  <a:schemeClr val="bg1"/>
                </a:solidFill>
              </a:rPr>
              <a:t>RHF Inclusion &amp; Accessibility Training: </a:t>
            </a:r>
          </a:p>
          <a:p>
            <a:pPr>
              <a:lnSpc>
                <a:spcPts val="2300"/>
              </a:lnSpc>
              <a:spcAft>
                <a:spcPts val="1200"/>
              </a:spcAft>
            </a:pPr>
            <a:r>
              <a:rPr lang="en-US">
                <a:solidFill>
                  <a:schemeClr val="bg1"/>
                </a:solidFill>
              </a:rPr>
              <a:t>1-hour self-directed course designed to help organizations ignite positive change by making access and inclusion a cornerstone of their culture.</a:t>
            </a:r>
          </a:p>
        </p:txBody>
      </p:sp>
      <p:sp>
        <p:nvSpPr>
          <p:cNvPr id="12" name="TextBox 9">
            <a:extLst>
              <a:ext uri="{FF2B5EF4-FFF2-40B4-BE49-F238E27FC236}">
                <a16:creationId xmlns:a16="http://schemas.microsoft.com/office/drawing/2014/main" id="{5F4FAFA4-2686-46B6-8D63-3429006F3A2F}"/>
              </a:ext>
            </a:extLst>
          </p:cNvPr>
          <p:cNvSpPr txBox="1"/>
          <p:nvPr/>
        </p:nvSpPr>
        <p:spPr>
          <a:xfrm>
            <a:off x="582016" y="2965721"/>
            <a:ext cx="5740725" cy="157991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horz" wrap="square" lIns="45719" tIns="45719" rIns="45719" bIns="45719" numCol="1" spcCol="3810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ts val="2300"/>
              </a:lnSpc>
              <a:spcAft>
                <a:spcPts val="1200"/>
              </a:spcAft>
            </a:pPr>
            <a:r>
              <a:rPr lang="en-US" b="1" dirty="0">
                <a:solidFill>
                  <a:schemeClr val="bg1"/>
                </a:solidFill>
              </a:rPr>
              <a:t>RHFAC Fundamentals Training: </a:t>
            </a:r>
          </a:p>
          <a:p>
            <a:pPr>
              <a:lnSpc>
                <a:spcPts val="2300"/>
              </a:lnSpc>
              <a:spcAft>
                <a:spcPts val="1200"/>
              </a:spcAft>
            </a:pPr>
            <a:r>
              <a:rPr lang="en-US" dirty="0">
                <a:solidFill>
                  <a:schemeClr val="bg1"/>
                </a:solidFill>
              </a:rPr>
              <a:t>An interactive 4-week self paced course, provides learners with foundational knowledge on how to make our physical spaces more accessible. No pre-</a:t>
            </a:r>
            <a:r>
              <a:rPr lang="en-US" dirty="0" err="1">
                <a:solidFill>
                  <a:schemeClr val="bg1"/>
                </a:solidFill>
              </a:rPr>
              <a:t>reqs</a:t>
            </a:r>
            <a:r>
              <a:rPr lang="en-US" dirty="0">
                <a:solidFill>
                  <a:schemeClr val="bg1"/>
                </a:solidFill>
              </a:rPr>
              <a:t>.</a:t>
            </a:r>
          </a:p>
        </p:txBody>
      </p:sp>
    </p:spTree>
    <p:extLst>
      <p:ext uri="{BB962C8B-B14F-4D97-AF65-F5344CB8AC3E}">
        <p14:creationId xmlns:p14="http://schemas.microsoft.com/office/powerpoint/2010/main" val="3811181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D79C-4097-D440-0F2E-DD267C771AC5}"/>
              </a:ext>
            </a:extLst>
          </p:cNvPr>
          <p:cNvSpPr>
            <a:spLocks noGrp="1"/>
          </p:cNvSpPr>
          <p:nvPr>
            <p:ph type="title"/>
          </p:nvPr>
        </p:nvSpPr>
        <p:spPr>
          <a:xfrm>
            <a:off x="556452" y="449268"/>
            <a:ext cx="10515600" cy="1325563"/>
          </a:xfrm>
        </p:spPr>
        <p:txBody>
          <a:bodyPr/>
          <a:lstStyle/>
          <a:p>
            <a:r>
              <a:rPr lang="en-CA" b="1" dirty="0"/>
              <a:t>Doing Our Part</a:t>
            </a:r>
          </a:p>
        </p:txBody>
      </p:sp>
      <p:sp>
        <p:nvSpPr>
          <p:cNvPr id="3" name="Content Placeholder 2">
            <a:extLst>
              <a:ext uri="{FF2B5EF4-FFF2-40B4-BE49-F238E27FC236}">
                <a16:creationId xmlns:a16="http://schemas.microsoft.com/office/drawing/2014/main" id="{2DD6A7B5-35BA-4CF8-B54E-3DE91989FA2C}"/>
              </a:ext>
            </a:extLst>
          </p:cNvPr>
          <p:cNvSpPr>
            <a:spLocks noGrp="1"/>
          </p:cNvSpPr>
          <p:nvPr>
            <p:ph idx="1"/>
          </p:nvPr>
        </p:nvSpPr>
        <p:spPr>
          <a:xfrm>
            <a:off x="556452" y="1749725"/>
            <a:ext cx="6173483" cy="4292786"/>
          </a:xfrm>
        </p:spPr>
        <p:txBody>
          <a:bodyPr vert="horz" lIns="91440" tIns="45720" rIns="91440" bIns="45720" rtlCol="0" anchor="t">
            <a:noAutofit/>
          </a:bodyPr>
          <a:lstStyle/>
          <a:p>
            <a:pPr marL="0" indent="0">
              <a:lnSpc>
                <a:spcPct val="100000"/>
              </a:lnSpc>
              <a:buNone/>
            </a:pPr>
            <a:r>
              <a:rPr lang="en-CA" sz="1800" dirty="0"/>
              <a:t>As a company, we are committed to working towards the five aspects of a disability confident employer:</a:t>
            </a:r>
            <a:endParaRPr lang="en-CA" sz="1800" dirty="0">
              <a:cs typeface="Arial"/>
            </a:endParaRPr>
          </a:p>
          <a:p>
            <a:pPr marL="342900" indent="-342900">
              <a:lnSpc>
                <a:spcPct val="100000"/>
              </a:lnSpc>
              <a:buFont typeface="+mj-lt"/>
              <a:buAutoNum type="arabicPeriod"/>
            </a:pPr>
            <a:r>
              <a:rPr lang="en-US" sz="1800" dirty="0"/>
              <a:t>Understand how disability reaches every aspect of our business</a:t>
            </a:r>
            <a:endParaRPr lang="en-US" sz="1800" dirty="0">
              <a:cs typeface="Arial"/>
            </a:endParaRPr>
          </a:p>
          <a:p>
            <a:pPr marL="342900" indent="-342900">
              <a:lnSpc>
                <a:spcPct val="100000"/>
              </a:lnSpc>
              <a:buFont typeface="+mj-lt"/>
              <a:buAutoNum type="arabicPeriod"/>
            </a:pPr>
            <a:r>
              <a:rPr lang="en-US" sz="1800" dirty="0"/>
              <a:t>Learn directly from people with disabilities and put what we learned into action</a:t>
            </a:r>
            <a:endParaRPr lang="en-US" sz="1800" dirty="0">
              <a:cs typeface="Arial"/>
            </a:endParaRPr>
          </a:p>
          <a:p>
            <a:pPr marL="342900" indent="-342900">
              <a:lnSpc>
                <a:spcPct val="100000"/>
              </a:lnSpc>
              <a:buFont typeface="+mj-lt"/>
              <a:buAutoNum type="arabicPeriod"/>
            </a:pPr>
            <a:r>
              <a:rPr lang="en-US" sz="1800" dirty="0"/>
              <a:t>Identify, address, and remove barriers for all people with disabilities</a:t>
            </a:r>
            <a:endParaRPr lang="en-US" sz="1800" dirty="0">
              <a:cs typeface="Arial"/>
            </a:endParaRPr>
          </a:p>
          <a:p>
            <a:pPr marL="342900" indent="-342900">
              <a:lnSpc>
                <a:spcPct val="100000"/>
              </a:lnSpc>
              <a:buFont typeface="+mj-lt"/>
              <a:buAutoNum type="arabicPeriod"/>
            </a:pPr>
            <a:r>
              <a:rPr lang="en-US" sz="1800" dirty="0"/>
              <a:t>Provide accessibility supports to enable colleagues to fully contribute to the business</a:t>
            </a:r>
            <a:endParaRPr lang="en-US" sz="1800" dirty="0">
              <a:cs typeface="Arial"/>
            </a:endParaRPr>
          </a:p>
          <a:p>
            <a:pPr marL="342900" indent="-342900">
              <a:lnSpc>
                <a:spcPct val="100000"/>
              </a:lnSpc>
              <a:buFont typeface="+mj-lt"/>
              <a:buAutoNum type="arabicPeriod"/>
            </a:pPr>
            <a:r>
              <a:rPr lang="en-US" sz="1800" dirty="0"/>
              <a:t>Does not make assumptions about what people can do based on any label</a:t>
            </a:r>
            <a:endParaRPr lang="en-US" sz="1800" dirty="0">
              <a:cs typeface="Arial"/>
            </a:endParaRPr>
          </a:p>
        </p:txBody>
      </p:sp>
      <p:sp>
        <p:nvSpPr>
          <p:cNvPr id="4" name="Rectangle 3">
            <a:extLst>
              <a:ext uri="{FF2B5EF4-FFF2-40B4-BE49-F238E27FC236}">
                <a16:creationId xmlns:a16="http://schemas.microsoft.com/office/drawing/2014/main" id="{65213199-4CA2-42D5-6CBA-EF0628C784DA}"/>
              </a:ext>
              <a:ext uri="{C183D7F6-B498-43B3-948B-1728B52AA6E4}">
                <adec:decorative xmlns:adec="http://schemas.microsoft.com/office/drawing/2017/decorative" val="1"/>
              </a:ext>
            </a:extLst>
          </p:cNvPr>
          <p:cNvSpPr/>
          <p:nvPr/>
        </p:nvSpPr>
        <p:spPr>
          <a:xfrm>
            <a:off x="7267074" y="1872705"/>
            <a:ext cx="4368474" cy="3210466"/>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Content Placeholder 2">
            <a:extLst>
              <a:ext uri="{FF2B5EF4-FFF2-40B4-BE49-F238E27FC236}">
                <a16:creationId xmlns:a16="http://schemas.microsoft.com/office/drawing/2014/main" id="{CCF01F92-6667-331C-B14E-3B584B25ED64}"/>
              </a:ext>
            </a:extLst>
          </p:cNvPr>
          <p:cNvSpPr txBox="1">
            <a:spLocks/>
          </p:cNvSpPr>
          <p:nvPr/>
        </p:nvSpPr>
        <p:spPr>
          <a:xfrm>
            <a:off x="7469574" y="2033125"/>
            <a:ext cx="3920321" cy="31848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CA" sz="1800" b="1" dirty="0"/>
              <a:t>Our Goals or In-Progress Initiatives To Help Us Get There:</a:t>
            </a:r>
            <a:endParaRPr lang="en-CA" sz="1800" b="1" dirty="0">
              <a:cs typeface="Arial"/>
            </a:endParaRPr>
          </a:p>
          <a:p>
            <a:pPr marL="0" indent="0">
              <a:lnSpc>
                <a:spcPct val="100000"/>
              </a:lnSpc>
              <a:buFont typeface="Arial" panose="020B0604020202020204" pitchFamily="34" charset="0"/>
              <a:buNone/>
            </a:pPr>
            <a:endParaRPr lang="en-CA" sz="1800" dirty="0">
              <a:cs typeface="Arial"/>
            </a:endParaRPr>
          </a:p>
          <a:p>
            <a:pPr marL="342900" indent="-342900">
              <a:lnSpc>
                <a:spcPct val="100000"/>
              </a:lnSpc>
              <a:buFont typeface="+mj-lt"/>
              <a:buAutoNum type="arabicPeriod"/>
            </a:pPr>
            <a:r>
              <a:rPr lang="en-CA" sz="1800" dirty="0"/>
              <a:t> </a:t>
            </a:r>
            <a:endParaRPr lang="en-CA" sz="1800" dirty="0">
              <a:cs typeface="Arial"/>
            </a:endParaRPr>
          </a:p>
          <a:p>
            <a:pPr marL="342900" indent="-342900">
              <a:lnSpc>
                <a:spcPct val="100000"/>
              </a:lnSpc>
              <a:buFont typeface="+mj-lt"/>
              <a:buAutoNum type="arabicPeriod"/>
            </a:pPr>
            <a:r>
              <a:rPr lang="en-CA" sz="1800" dirty="0"/>
              <a:t> </a:t>
            </a:r>
            <a:endParaRPr lang="en-CA" sz="1800" dirty="0">
              <a:cs typeface="Arial"/>
            </a:endParaRPr>
          </a:p>
          <a:p>
            <a:pPr marL="342900" indent="-342900">
              <a:lnSpc>
                <a:spcPct val="100000"/>
              </a:lnSpc>
              <a:buFont typeface="+mj-lt"/>
              <a:buAutoNum type="arabicPeriod"/>
            </a:pPr>
            <a:r>
              <a:rPr lang="en-CA" sz="1800" dirty="0"/>
              <a:t> </a:t>
            </a:r>
            <a:endParaRPr lang="en-CA" sz="1800" dirty="0">
              <a:cs typeface="Arial"/>
            </a:endParaRPr>
          </a:p>
          <a:p>
            <a:pPr marL="342900" indent="-342900">
              <a:lnSpc>
                <a:spcPct val="100000"/>
              </a:lnSpc>
              <a:buFont typeface="+mj-lt"/>
              <a:buAutoNum type="arabicPeriod"/>
            </a:pPr>
            <a:r>
              <a:rPr lang="en-CA" sz="1800" dirty="0"/>
              <a:t> </a:t>
            </a:r>
            <a:endParaRPr lang="en-CA" sz="1800" dirty="0">
              <a:cs typeface="Arial"/>
            </a:endParaRPr>
          </a:p>
          <a:p>
            <a:pPr marL="342900" indent="-342900">
              <a:lnSpc>
                <a:spcPct val="100000"/>
              </a:lnSpc>
              <a:buFont typeface="+mj-lt"/>
              <a:buAutoNum type="arabicPeriod"/>
            </a:pPr>
            <a:r>
              <a:rPr lang="en-CA" sz="1800" dirty="0"/>
              <a:t> </a:t>
            </a:r>
            <a:endParaRPr lang="en-CA" sz="1800" dirty="0">
              <a:cs typeface="Arial"/>
            </a:endParaRPr>
          </a:p>
        </p:txBody>
      </p:sp>
      <p:pic>
        <p:nvPicPr>
          <p:cNvPr id="6" name="Picture 5" descr="A blue text on a black background&#10;&#10;AI-generated content may be incorrect.">
            <a:extLst>
              <a:ext uri="{FF2B5EF4-FFF2-40B4-BE49-F238E27FC236}">
                <a16:creationId xmlns:a16="http://schemas.microsoft.com/office/drawing/2014/main" id="{AEB4C0E6-9BFD-1F60-F8E7-B509F9E1CD0E}"/>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18091717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702F35-A680-7DEA-0E30-352524EAC9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27E38B-3751-36D4-82DB-166CA8FD84F3}"/>
              </a:ext>
            </a:extLst>
          </p:cNvPr>
          <p:cNvSpPr>
            <a:spLocks noGrp="1"/>
          </p:cNvSpPr>
          <p:nvPr>
            <p:ph type="title"/>
          </p:nvPr>
        </p:nvSpPr>
        <p:spPr>
          <a:xfrm>
            <a:off x="613612" y="365125"/>
            <a:ext cx="10515600" cy="1325563"/>
          </a:xfrm>
        </p:spPr>
        <p:txBody>
          <a:bodyPr/>
          <a:lstStyle/>
          <a:p>
            <a:r>
              <a:rPr lang="en-CA" b="1" dirty="0"/>
              <a:t>Doing Your Part</a:t>
            </a:r>
          </a:p>
        </p:txBody>
      </p:sp>
      <p:sp>
        <p:nvSpPr>
          <p:cNvPr id="3" name="Content Placeholder 2">
            <a:extLst>
              <a:ext uri="{FF2B5EF4-FFF2-40B4-BE49-F238E27FC236}">
                <a16:creationId xmlns:a16="http://schemas.microsoft.com/office/drawing/2014/main" id="{4AD9D996-C38F-30F9-E235-6C75DEAED115}"/>
              </a:ext>
            </a:extLst>
          </p:cNvPr>
          <p:cNvSpPr>
            <a:spLocks noGrp="1"/>
          </p:cNvSpPr>
          <p:nvPr>
            <p:ph idx="1"/>
          </p:nvPr>
        </p:nvSpPr>
        <p:spPr>
          <a:xfrm>
            <a:off x="613612" y="1612070"/>
            <a:ext cx="6369423" cy="2587752"/>
          </a:xfrm>
        </p:spPr>
        <p:txBody>
          <a:bodyPr vert="horz" lIns="91440" tIns="45720" rIns="91440" bIns="45720" rtlCol="0" anchor="t">
            <a:normAutofit/>
          </a:bodyPr>
          <a:lstStyle/>
          <a:p>
            <a:pPr>
              <a:lnSpc>
                <a:spcPct val="100000"/>
              </a:lnSpc>
            </a:pPr>
            <a:r>
              <a:rPr lang="en-CA" sz="1800" dirty="0"/>
              <a:t>We hope that you have reflected on the myths and that you take advantage of the learning opportunities. </a:t>
            </a:r>
            <a:endParaRPr lang="en-CA" sz="1800" dirty="0">
              <a:cs typeface="Arial"/>
            </a:endParaRPr>
          </a:p>
          <a:p>
            <a:pPr>
              <a:lnSpc>
                <a:spcPct val="100000"/>
              </a:lnSpc>
            </a:pPr>
            <a:r>
              <a:rPr lang="en-CA" sz="1800" dirty="0"/>
              <a:t>Investing in your understanding and knowledge of disability in the workplace helps address some of the most common accessibility barriers in the workplace.</a:t>
            </a:r>
            <a:endParaRPr lang="en-CA" sz="1800" dirty="0">
              <a:cs typeface="Arial"/>
            </a:endParaRPr>
          </a:p>
        </p:txBody>
      </p:sp>
      <p:sp>
        <p:nvSpPr>
          <p:cNvPr id="4" name="Rectangle 3">
            <a:extLst>
              <a:ext uri="{FF2B5EF4-FFF2-40B4-BE49-F238E27FC236}">
                <a16:creationId xmlns:a16="http://schemas.microsoft.com/office/drawing/2014/main" id="{07980924-8AC0-485A-6D0F-CFF18C925261}"/>
              </a:ext>
              <a:ext uri="{C183D7F6-B498-43B3-948B-1728B52AA6E4}">
                <adec:decorative xmlns:adec="http://schemas.microsoft.com/office/drawing/2017/decorative" val="1"/>
              </a:ext>
            </a:extLst>
          </p:cNvPr>
          <p:cNvSpPr/>
          <p:nvPr/>
        </p:nvSpPr>
        <p:spPr>
          <a:xfrm>
            <a:off x="613613" y="3640456"/>
            <a:ext cx="6369423" cy="2852418"/>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Content Placeholder 2">
            <a:extLst>
              <a:ext uri="{FF2B5EF4-FFF2-40B4-BE49-F238E27FC236}">
                <a16:creationId xmlns:a16="http://schemas.microsoft.com/office/drawing/2014/main" id="{6500CBF2-95BD-45D4-1774-354C39CBF933}"/>
              </a:ext>
            </a:extLst>
          </p:cNvPr>
          <p:cNvSpPr txBox="1">
            <a:spLocks/>
          </p:cNvSpPr>
          <p:nvPr/>
        </p:nvSpPr>
        <p:spPr>
          <a:xfrm>
            <a:off x="855656" y="3757696"/>
            <a:ext cx="5885334" cy="8590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buFont typeface="Arial" panose="020B0604020202020204" pitchFamily="34" charset="0"/>
              <a:buNone/>
            </a:pPr>
            <a:r>
              <a:rPr lang="en-CA" sz="1800" b="1" dirty="0"/>
              <a:t>Our Last Call to Action for You is to Identify Any Barriers Related to Accessibility in Our Workplace</a:t>
            </a:r>
            <a:endParaRPr lang="en-CA" sz="1800" b="1" dirty="0">
              <a:cs typeface="Arial"/>
            </a:endParaRPr>
          </a:p>
        </p:txBody>
      </p:sp>
      <p:sp>
        <p:nvSpPr>
          <p:cNvPr id="6" name="TextBox 5">
            <a:extLst>
              <a:ext uri="{FF2B5EF4-FFF2-40B4-BE49-F238E27FC236}">
                <a16:creationId xmlns:a16="http://schemas.microsoft.com/office/drawing/2014/main" id="{32EC1F18-2898-0874-352F-771AAFFCD373}"/>
              </a:ext>
            </a:extLst>
          </p:cNvPr>
          <p:cNvSpPr txBox="1"/>
          <p:nvPr/>
        </p:nvSpPr>
        <p:spPr>
          <a:xfrm>
            <a:off x="846693" y="4687794"/>
            <a:ext cx="5670181" cy="1477328"/>
          </a:xfrm>
          <a:prstGeom prst="rect">
            <a:avLst/>
          </a:prstGeom>
          <a:noFill/>
        </p:spPr>
        <p:txBody>
          <a:bodyPr wrap="square">
            <a:spAutoFit/>
          </a:bodyPr>
          <a:lstStyle/>
          <a:p>
            <a:r>
              <a:rPr lang="en-CA" dirty="0"/>
              <a:t>Send any suggestions or concerns you have to:</a:t>
            </a:r>
            <a:br>
              <a:rPr lang="en-CA" dirty="0"/>
            </a:br>
            <a:endParaRPr lang="en-CA" dirty="0"/>
          </a:p>
          <a:p>
            <a:r>
              <a:rPr lang="en-CA" b="1" dirty="0"/>
              <a:t>Name of Contact / Department</a:t>
            </a:r>
          </a:p>
          <a:p>
            <a:r>
              <a:rPr lang="en-CA" dirty="0"/>
              <a:t>email@company.ca</a:t>
            </a:r>
          </a:p>
          <a:p>
            <a:r>
              <a:rPr lang="en-CA" dirty="0"/>
              <a:t>(123)-456-7890</a:t>
            </a:r>
          </a:p>
        </p:txBody>
      </p:sp>
      <p:pic>
        <p:nvPicPr>
          <p:cNvPr id="9" name="Picture 8">
            <a:extLst>
              <a:ext uri="{FF2B5EF4-FFF2-40B4-BE49-F238E27FC236}">
                <a16:creationId xmlns:a16="http://schemas.microsoft.com/office/drawing/2014/main" id="{3476D6E2-2AF1-BEAB-EBC7-2C08282B4BB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10944" r="9504"/>
          <a:stretch>
            <a:fillRect/>
          </a:stretch>
        </p:blipFill>
        <p:spPr>
          <a:xfrm>
            <a:off x="7485588" y="1666263"/>
            <a:ext cx="4706412" cy="3948386"/>
          </a:xfrm>
          <a:prstGeom prst="rect">
            <a:avLst/>
          </a:prstGeom>
        </p:spPr>
      </p:pic>
      <p:pic>
        <p:nvPicPr>
          <p:cNvPr id="10" name="Picture 9" descr="A blue text on a black background&#10;&#10;AI-generated content may be incorrect.">
            <a:extLst>
              <a:ext uri="{FF2B5EF4-FFF2-40B4-BE49-F238E27FC236}">
                <a16:creationId xmlns:a16="http://schemas.microsoft.com/office/drawing/2014/main" id="{70295DB5-B610-E645-217D-6EC38DC5856C}"/>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22241044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D21250-B52B-3BF1-D1F1-D5D3F73C0CD2}"/>
              </a:ext>
            </a:extLst>
          </p:cNvPr>
          <p:cNvSpPr>
            <a:spLocks noGrp="1"/>
          </p:cNvSpPr>
          <p:nvPr>
            <p:ph type="title"/>
          </p:nvPr>
        </p:nvSpPr>
        <p:spPr>
          <a:xfrm>
            <a:off x="838200" y="2766218"/>
            <a:ext cx="10515600" cy="1325563"/>
          </a:xfrm>
        </p:spPr>
        <p:txBody>
          <a:bodyPr/>
          <a:lstStyle/>
          <a:p>
            <a:pPr algn="ctr"/>
            <a:r>
              <a:rPr lang="en-CA" b="1" dirty="0"/>
              <a:t>Questions?</a:t>
            </a:r>
          </a:p>
        </p:txBody>
      </p:sp>
      <p:pic>
        <p:nvPicPr>
          <p:cNvPr id="3" name="Picture 2" descr="A blue text on a black background&#10;&#10;AI-generated content may be incorrect.">
            <a:extLst>
              <a:ext uri="{FF2B5EF4-FFF2-40B4-BE49-F238E27FC236}">
                <a16:creationId xmlns:a16="http://schemas.microsoft.com/office/drawing/2014/main" id="{5A3CBF10-D952-D932-BB75-B0F251D4AA81}"/>
              </a:ext>
            </a:extLst>
          </p:cNvPr>
          <p:cNvPicPr>
            <a:picLocks noChangeAspect="1"/>
          </p:cNvPicPr>
          <p:nvPr/>
        </p:nvPicPr>
        <p:blipFill>
          <a:blip r:embed="rId2"/>
          <a:stretch>
            <a:fillRect/>
          </a:stretch>
        </p:blipFill>
        <p:spPr>
          <a:xfrm>
            <a:off x="9357213" y="2564"/>
            <a:ext cx="2609850" cy="885825"/>
          </a:xfrm>
          <a:prstGeom prst="rect">
            <a:avLst/>
          </a:prstGeom>
        </p:spPr>
      </p:pic>
    </p:spTree>
    <p:extLst>
      <p:ext uri="{BB962C8B-B14F-4D97-AF65-F5344CB8AC3E}">
        <p14:creationId xmlns:p14="http://schemas.microsoft.com/office/powerpoint/2010/main" val="1295274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43D32-3E18-690E-3484-7E8E9AB974F6}"/>
              </a:ext>
            </a:extLst>
          </p:cNvPr>
          <p:cNvSpPr>
            <a:spLocks noGrp="1"/>
          </p:cNvSpPr>
          <p:nvPr>
            <p:ph type="title"/>
          </p:nvPr>
        </p:nvSpPr>
        <p:spPr/>
        <p:txBody>
          <a:bodyPr/>
          <a:lstStyle/>
          <a:p>
            <a:r>
              <a:rPr lang="en-CA" b="1" dirty="0"/>
              <a:t>Sources</a:t>
            </a:r>
          </a:p>
        </p:txBody>
      </p:sp>
      <p:sp>
        <p:nvSpPr>
          <p:cNvPr id="3" name="Content Placeholder 2">
            <a:extLst>
              <a:ext uri="{FF2B5EF4-FFF2-40B4-BE49-F238E27FC236}">
                <a16:creationId xmlns:a16="http://schemas.microsoft.com/office/drawing/2014/main" id="{7AB4A49D-8E70-6E7C-C6BA-6B42C41AB430}"/>
              </a:ext>
            </a:extLst>
          </p:cNvPr>
          <p:cNvSpPr>
            <a:spLocks noGrp="1"/>
          </p:cNvSpPr>
          <p:nvPr>
            <p:ph idx="1"/>
          </p:nvPr>
        </p:nvSpPr>
        <p:spPr/>
        <p:txBody>
          <a:bodyPr>
            <a:normAutofit fontScale="55000" lnSpcReduction="20000"/>
          </a:bodyPr>
          <a:lstStyle/>
          <a:p>
            <a:pPr>
              <a:lnSpc>
                <a:spcPct val="120000"/>
              </a:lnSpc>
            </a:pPr>
            <a:r>
              <a:rPr lang="en-CA" dirty="0"/>
              <a:t>https://social.desa.un.org/issues/disability/crpd/article-1-purpose</a:t>
            </a:r>
          </a:p>
          <a:p>
            <a:pPr>
              <a:lnSpc>
                <a:spcPct val="120000"/>
              </a:lnSpc>
            </a:pPr>
            <a:r>
              <a:rPr lang="en-CA" dirty="0"/>
              <a:t>https://social.desa.un.org/issues/disability/frequently-asked-questions-faqs</a:t>
            </a:r>
          </a:p>
          <a:p>
            <a:pPr>
              <a:lnSpc>
                <a:spcPct val="120000"/>
              </a:lnSpc>
            </a:pPr>
            <a:r>
              <a:rPr lang="en-CA" dirty="0"/>
              <a:t>https://www.laws-lois.justice.gc.ca/eng/acts/A-0.6/section-2.html</a:t>
            </a:r>
          </a:p>
          <a:p>
            <a:pPr>
              <a:lnSpc>
                <a:spcPct val="120000"/>
              </a:lnSpc>
            </a:pPr>
            <a:r>
              <a:rPr lang="en-CA" dirty="0"/>
              <a:t>https://www150.statcan.gc.ca/n1/pub/11-627-m/11-627-m2023063-eng.htm</a:t>
            </a:r>
          </a:p>
          <a:p>
            <a:pPr>
              <a:lnSpc>
                <a:spcPct val="120000"/>
              </a:lnSpc>
            </a:pPr>
            <a:r>
              <a:rPr lang="en-CA" dirty="0"/>
              <a:t>Kaletta, J. P., Binks, D. J., &amp; Robinson, R. (2012). Creating an inclusive workplace: Integrating employees with disabilities into a distribution center environment. Professional Safety: Journal of the American Society of Safety Engineers, 57(6), 62-71.</a:t>
            </a:r>
          </a:p>
          <a:p>
            <a:pPr>
              <a:lnSpc>
                <a:spcPct val="120000"/>
              </a:lnSpc>
            </a:pPr>
            <a:r>
              <a:rPr lang="en-CA" dirty="0"/>
              <a:t>https://toolkit.ccrw.org/wp-content/uploads/2023/04/CS_Tool-3_Starting-Your-Journey.pdf</a:t>
            </a:r>
          </a:p>
          <a:p>
            <a:pPr>
              <a:lnSpc>
                <a:spcPct val="120000"/>
              </a:lnSpc>
            </a:pPr>
            <a:r>
              <a:rPr lang="en-CA" dirty="0"/>
              <a:t>https://toolkit.ccrw.org/wp-content/uploads/2024/07/CS_Tool1_Building-Your-Understanding.pdf</a:t>
            </a:r>
          </a:p>
          <a:p>
            <a:pPr>
              <a:lnSpc>
                <a:spcPct val="120000"/>
              </a:lnSpc>
            </a:pPr>
            <a:r>
              <a:rPr lang="en-CA" dirty="0"/>
              <a:t>https://toolkit.ccrw.org/wp-content/uploads/2023/04/CS_Tool2_Identifying-the-Rationale.pdf</a:t>
            </a:r>
          </a:p>
          <a:p>
            <a:pPr>
              <a:lnSpc>
                <a:spcPct val="120000"/>
              </a:lnSpc>
            </a:pPr>
            <a:r>
              <a:rPr lang="en-CA" dirty="0"/>
              <a:t>https://ccrw.org/wp-content/uploads/2024/11/Awareness-to-action-How-employers-can-embrace-disability-inclusion-in-the-workplace_CCRW_Trends-Report-2024.pdf</a:t>
            </a:r>
          </a:p>
          <a:p>
            <a:pPr>
              <a:lnSpc>
                <a:spcPct val="120000"/>
              </a:lnSpc>
            </a:pPr>
            <a:r>
              <a:rPr lang="en-CA" dirty="0"/>
              <a:t>https://www150.statcan.gc.ca/n1/daily-quotidien/250210/dq250210c-eng.htm</a:t>
            </a:r>
          </a:p>
        </p:txBody>
      </p:sp>
      <p:pic>
        <p:nvPicPr>
          <p:cNvPr id="5" name="Picture 4" descr="A blue text on a black background&#10;&#10;AI-generated content may be incorrect.">
            <a:extLst>
              <a:ext uri="{FF2B5EF4-FFF2-40B4-BE49-F238E27FC236}">
                <a16:creationId xmlns:a16="http://schemas.microsoft.com/office/drawing/2014/main" id="{9200CD6A-5ABA-1176-6AF2-717988B6FD45}"/>
              </a:ext>
            </a:extLst>
          </p:cNvPr>
          <p:cNvPicPr>
            <a:picLocks noChangeAspect="1"/>
          </p:cNvPicPr>
          <p:nvPr/>
        </p:nvPicPr>
        <p:blipFill>
          <a:blip r:embed="rId2"/>
          <a:stretch>
            <a:fillRect/>
          </a:stretch>
        </p:blipFill>
        <p:spPr>
          <a:xfrm>
            <a:off x="9357213" y="2564"/>
            <a:ext cx="2609850" cy="885825"/>
          </a:xfrm>
          <a:prstGeom prst="rect">
            <a:avLst/>
          </a:prstGeom>
        </p:spPr>
      </p:pic>
    </p:spTree>
    <p:extLst>
      <p:ext uri="{BB962C8B-B14F-4D97-AF65-F5344CB8AC3E}">
        <p14:creationId xmlns:p14="http://schemas.microsoft.com/office/powerpoint/2010/main" val="3087327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277EC-049F-4450-A2AE-A1F9A2A673E3}"/>
              </a:ext>
            </a:extLst>
          </p:cNvPr>
          <p:cNvSpPr>
            <a:spLocks noGrp="1"/>
          </p:cNvSpPr>
          <p:nvPr>
            <p:ph type="title"/>
          </p:nvPr>
        </p:nvSpPr>
        <p:spPr>
          <a:xfrm>
            <a:off x="838200" y="886235"/>
            <a:ext cx="10515600" cy="1325563"/>
          </a:xfrm>
        </p:spPr>
        <p:txBody>
          <a:bodyPr/>
          <a:lstStyle/>
          <a:p>
            <a:r>
              <a:rPr lang="en-CA" b="1" dirty="0"/>
              <a:t>Who Should My Audience Be?</a:t>
            </a:r>
          </a:p>
        </p:txBody>
      </p:sp>
      <p:sp>
        <p:nvSpPr>
          <p:cNvPr id="3" name="Content Placeholder 2">
            <a:extLst>
              <a:ext uri="{FF2B5EF4-FFF2-40B4-BE49-F238E27FC236}">
                <a16:creationId xmlns:a16="http://schemas.microsoft.com/office/drawing/2014/main" id="{5ABF52A7-D22D-F0B5-E882-B59455E5EB09}"/>
              </a:ext>
            </a:extLst>
          </p:cNvPr>
          <p:cNvSpPr>
            <a:spLocks noGrp="1"/>
          </p:cNvSpPr>
          <p:nvPr>
            <p:ph idx="1"/>
          </p:nvPr>
        </p:nvSpPr>
        <p:spPr>
          <a:xfrm>
            <a:off x="838200" y="1975105"/>
            <a:ext cx="10515600" cy="4120896"/>
          </a:xfrm>
        </p:spPr>
        <p:txBody>
          <a:bodyPr vert="horz" lIns="91440" tIns="45720" rIns="91440" bIns="45720" rtlCol="0" anchor="t">
            <a:normAutofit/>
          </a:bodyPr>
          <a:lstStyle/>
          <a:p>
            <a:pPr>
              <a:lnSpc>
                <a:spcPct val="110000"/>
              </a:lnSpc>
            </a:pPr>
            <a:r>
              <a:rPr lang="en-CA" sz="1800" dirty="0">
                <a:cs typeface="Arial"/>
              </a:rPr>
              <a:t>Disability Confidence should be introduced to all levels of your company, but it will look differently depending on everyone’s roles.</a:t>
            </a:r>
            <a:endParaRPr lang="en-CA" sz="1800">
              <a:cs typeface="Arial"/>
            </a:endParaRPr>
          </a:p>
          <a:p>
            <a:pPr>
              <a:lnSpc>
                <a:spcPct val="110000"/>
              </a:lnSpc>
            </a:pPr>
            <a:r>
              <a:rPr lang="en-CA" sz="1800" dirty="0">
                <a:cs typeface="Arial"/>
              </a:rPr>
              <a:t>We recommend delivering it at different times tailored to the audience. You can divide it into the following groups:</a:t>
            </a:r>
            <a:endParaRPr lang="en-CA" sz="1800">
              <a:cs typeface="Arial"/>
            </a:endParaRPr>
          </a:p>
          <a:p>
            <a:pPr lvl="1">
              <a:lnSpc>
                <a:spcPct val="110000"/>
              </a:lnSpc>
            </a:pPr>
            <a:r>
              <a:rPr lang="en-CA" sz="1800" dirty="0">
                <a:cs typeface="Arial"/>
              </a:rPr>
              <a:t>Executives and People Leaders</a:t>
            </a:r>
            <a:endParaRPr lang="en-CA" sz="1800">
              <a:cs typeface="Arial"/>
            </a:endParaRPr>
          </a:p>
          <a:p>
            <a:pPr lvl="1">
              <a:lnSpc>
                <a:spcPct val="110000"/>
              </a:lnSpc>
            </a:pPr>
            <a:r>
              <a:rPr lang="en-CA" sz="1800" dirty="0">
                <a:cs typeface="Arial"/>
              </a:rPr>
              <a:t>Administrative and Operational Staff (i.e. finance, administration, legal, etc.)</a:t>
            </a:r>
            <a:endParaRPr lang="en-CA" sz="1800">
              <a:cs typeface="Arial"/>
            </a:endParaRPr>
          </a:p>
          <a:p>
            <a:pPr lvl="1">
              <a:lnSpc>
                <a:spcPct val="110000"/>
              </a:lnSpc>
            </a:pPr>
            <a:r>
              <a:rPr lang="en-CA" sz="1800" dirty="0">
                <a:cs typeface="Arial"/>
              </a:rPr>
              <a:t>Frontline Staff</a:t>
            </a:r>
            <a:endParaRPr lang="en-CA" sz="1800">
              <a:cs typeface="Arial"/>
            </a:endParaRPr>
          </a:p>
        </p:txBody>
      </p:sp>
      <p:sp>
        <p:nvSpPr>
          <p:cNvPr id="4" name="Rectangle 3">
            <a:extLst>
              <a:ext uri="{FF2B5EF4-FFF2-40B4-BE49-F238E27FC236}">
                <a16:creationId xmlns:a16="http://schemas.microsoft.com/office/drawing/2014/main" id="{97E1F27E-3208-73EA-4C1D-DA4AEFCFA874}"/>
              </a:ext>
            </a:extLst>
          </p:cNvPr>
          <p:cNvSpPr/>
          <p:nvPr/>
        </p:nvSpPr>
        <p:spPr>
          <a:xfrm>
            <a:off x="175" y="0"/>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pic>
        <p:nvPicPr>
          <p:cNvPr id="8" name="Picture 7" descr="A blue text on a black background&#10;&#10;AI-generated content may be incorrect.">
            <a:extLst>
              <a:ext uri="{FF2B5EF4-FFF2-40B4-BE49-F238E27FC236}">
                <a16:creationId xmlns:a16="http://schemas.microsoft.com/office/drawing/2014/main" id="{74C61101-4BFE-9F2A-7DA8-7E7E3A4BC53C}"/>
              </a:ext>
            </a:extLst>
          </p:cNvPr>
          <p:cNvPicPr>
            <a:picLocks noChangeAspect="1"/>
          </p:cNvPicPr>
          <p:nvPr/>
        </p:nvPicPr>
        <p:blipFill>
          <a:blip r:embed="rId2"/>
          <a:stretch>
            <a:fillRect/>
          </a:stretch>
        </p:blipFill>
        <p:spPr>
          <a:xfrm>
            <a:off x="9357213" y="2564"/>
            <a:ext cx="2609850" cy="885825"/>
          </a:xfrm>
          <a:prstGeom prst="rect">
            <a:avLst/>
          </a:prstGeom>
        </p:spPr>
      </p:pic>
    </p:spTree>
    <p:extLst>
      <p:ext uri="{BB962C8B-B14F-4D97-AF65-F5344CB8AC3E}">
        <p14:creationId xmlns:p14="http://schemas.microsoft.com/office/powerpoint/2010/main" val="3989766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2231CB-DECA-DBA8-DF31-2D0D941E4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456061-AEA5-43D6-C02B-18D76636193D}"/>
              </a:ext>
            </a:extLst>
          </p:cNvPr>
          <p:cNvSpPr>
            <a:spLocks noGrp="1"/>
          </p:cNvSpPr>
          <p:nvPr>
            <p:ph type="title"/>
          </p:nvPr>
        </p:nvSpPr>
        <p:spPr>
          <a:xfrm>
            <a:off x="838200" y="892246"/>
            <a:ext cx="10515600" cy="1325563"/>
          </a:xfrm>
        </p:spPr>
        <p:txBody>
          <a:bodyPr/>
          <a:lstStyle/>
          <a:p>
            <a:r>
              <a:rPr lang="en-CA" b="1" dirty="0"/>
              <a:t>Do I Need to Be the Expert?</a:t>
            </a:r>
          </a:p>
        </p:txBody>
      </p:sp>
      <p:sp>
        <p:nvSpPr>
          <p:cNvPr id="3" name="Content Placeholder 2">
            <a:extLst>
              <a:ext uri="{FF2B5EF4-FFF2-40B4-BE49-F238E27FC236}">
                <a16:creationId xmlns:a16="http://schemas.microsoft.com/office/drawing/2014/main" id="{DD30BCC5-7455-2C56-1639-B1BCF677E5C0}"/>
              </a:ext>
            </a:extLst>
          </p:cNvPr>
          <p:cNvSpPr>
            <a:spLocks noGrp="1"/>
          </p:cNvSpPr>
          <p:nvPr>
            <p:ph idx="1"/>
          </p:nvPr>
        </p:nvSpPr>
        <p:spPr>
          <a:xfrm>
            <a:off x="838200" y="2007689"/>
            <a:ext cx="10515600" cy="2335711"/>
          </a:xfrm>
        </p:spPr>
        <p:txBody>
          <a:bodyPr vert="horz" lIns="91440" tIns="45720" rIns="91440" bIns="45720" rtlCol="0" anchor="t">
            <a:normAutofit/>
          </a:bodyPr>
          <a:lstStyle/>
          <a:p>
            <a:pPr>
              <a:lnSpc>
                <a:spcPct val="100000"/>
              </a:lnSpc>
            </a:pPr>
            <a:r>
              <a:rPr lang="en-CA" sz="1800" dirty="0"/>
              <a:t>No, a part of the disability confident approach is knowing when to say, “I don’t know” and being open and willing to learn and figure it out.</a:t>
            </a:r>
            <a:endParaRPr lang="en-CA" sz="1800" dirty="0">
              <a:cs typeface="Arial"/>
            </a:endParaRPr>
          </a:p>
          <a:p>
            <a:pPr>
              <a:lnSpc>
                <a:spcPct val="100000"/>
              </a:lnSpc>
            </a:pPr>
            <a:r>
              <a:rPr lang="en-CA" sz="1800" dirty="0"/>
              <a:t>If your organization has the capacity to do so, you can reach out to our team about having someone facilitate this for your organization.</a:t>
            </a:r>
            <a:endParaRPr lang="en-CA" sz="1800" dirty="0">
              <a:cs typeface="Arial"/>
            </a:endParaRPr>
          </a:p>
        </p:txBody>
      </p:sp>
      <p:sp>
        <p:nvSpPr>
          <p:cNvPr id="5" name="Rectangle 4">
            <a:extLst>
              <a:ext uri="{FF2B5EF4-FFF2-40B4-BE49-F238E27FC236}">
                <a16:creationId xmlns:a16="http://schemas.microsoft.com/office/drawing/2014/main" id="{B328998C-D10D-04D4-1BA1-C6C08DDCB6CF}"/>
              </a:ext>
              <a:ext uri="{C183D7F6-B498-43B3-948B-1728B52AA6E4}">
                <adec:decorative xmlns:adec="http://schemas.microsoft.com/office/drawing/2017/decorative" val="1"/>
              </a:ext>
            </a:extLst>
          </p:cNvPr>
          <p:cNvSpPr/>
          <p:nvPr/>
        </p:nvSpPr>
        <p:spPr>
          <a:xfrm>
            <a:off x="789213" y="4022272"/>
            <a:ext cx="8706854" cy="1632859"/>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FBF9A15F-D2E0-4B8C-C28B-6CCE86178129}"/>
              </a:ext>
            </a:extLst>
          </p:cNvPr>
          <p:cNvSpPr txBox="1"/>
          <p:nvPr/>
        </p:nvSpPr>
        <p:spPr>
          <a:xfrm>
            <a:off x="1057747" y="4396266"/>
            <a:ext cx="2671916" cy="923330"/>
          </a:xfrm>
          <a:prstGeom prst="rect">
            <a:avLst/>
          </a:prstGeom>
          <a:noFill/>
        </p:spPr>
        <p:txBody>
          <a:bodyPr wrap="square" rtlCol="0">
            <a:spAutoFit/>
          </a:bodyPr>
          <a:lstStyle/>
          <a:p>
            <a:r>
              <a:rPr lang="en-CA" b="1" dirty="0"/>
              <a:t>Do you have your Disability Confident Leader digital badge?</a:t>
            </a:r>
          </a:p>
        </p:txBody>
      </p:sp>
      <p:pic>
        <p:nvPicPr>
          <p:cNvPr id="8" name="Picture 7" descr="Disability Confident Leader Badge">
            <a:extLst>
              <a:ext uri="{FF2B5EF4-FFF2-40B4-BE49-F238E27FC236}">
                <a16:creationId xmlns:a16="http://schemas.microsoft.com/office/drawing/2014/main" id="{86E567CA-18BB-C9A2-C159-412C66198D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4729" y="4060731"/>
            <a:ext cx="1594400" cy="1594400"/>
          </a:xfrm>
          <a:prstGeom prst="rect">
            <a:avLst/>
          </a:prstGeom>
        </p:spPr>
      </p:pic>
      <p:sp>
        <p:nvSpPr>
          <p:cNvPr id="9" name="TextBox 8">
            <a:extLst>
              <a:ext uri="{FF2B5EF4-FFF2-40B4-BE49-F238E27FC236}">
                <a16:creationId xmlns:a16="http://schemas.microsoft.com/office/drawing/2014/main" id="{AF07ABAD-D49E-37E8-E673-4024CD8A4909}"/>
              </a:ext>
            </a:extLst>
          </p:cNvPr>
          <p:cNvSpPr txBox="1"/>
          <p:nvPr/>
        </p:nvSpPr>
        <p:spPr>
          <a:xfrm>
            <a:off x="5636152" y="4396266"/>
            <a:ext cx="3662891" cy="923330"/>
          </a:xfrm>
          <a:prstGeom prst="rect">
            <a:avLst/>
          </a:prstGeom>
          <a:noFill/>
        </p:spPr>
        <p:txBody>
          <a:bodyPr wrap="square" rtlCol="0">
            <a:spAutoFit/>
          </a:bodyPr>
          <a:lstStyle/>
          <a:p>
            <a:r>
              <a:rPr lang="en-CA" dirty="0"/>
              <a:t>Complete our course to help you prepare for your work building a disability confident workplace.</a:t>
            </a:r>
          </a:p>
        </p:txBody>
      </p:sp>
      <p:sp>
        <p:nvSpPr>
          <p:cNvPr id="4" name="Rectangle 3">
            <a:extLst>
              <a:ext uri="{FF2B5EF4-FFF2-40B4-BE49-F238E27FC236}">
                <a16:creationId xmlns:a16="http://schemas.microsoft.com/office/drawing/2014/main" id="{DE41DC2B-3822-77C3-FF80-F6EEE4A763A8}"/>
              </a:ext>
            </a:extLst>
          </p:cNvPr>
          <p:cNvSpPr/>
          <p:nvPr/>
        </p:nvSpPr>
        <p:spPr>
          <a:xfrm>
            <a:off x="175" y="-54429"/>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pic>
        <p:nvPicPr>
          <p:cNvPr id="10" name="Picture 9" descr="A blue text on a black background&#10;&#10;AI-generated content may be incorrect.">
            <a:extLst>
              <a:ext uri="{FF2B5EF4-FFF2-40B4-BE49-F238E27FC236}">
                <a16:creationId xmlns:a16="http://schemas.microsoft.com/office/drawing/2014/main" id="{8B52FA8F-FA74-3613-4F04-EA76B5590708}"/>
              </a:ext>
            </a:extLst>
          </p:cNvPr>
          <p:cNvPicPr>
            <a:picLocks noChangeAspect="1"/>
          </p:cNvPicPr>
          <p:nvPr/>
        </p:nvPicPr>
        <p:blipFill>
          <a:blip r:embed="rId3"/>
          <a:stretch>
            <a:fillRect/>
          </a:stretch>
        </p:blipFill>
        <p:spPr>
          <a:xfrm>
            <a:off x="9357213" y="2564"/>
            <a:ext cx="2609850" cy="885825"/>
          </a:xfrm>
          <a:prstGeom prst="rect">
            <a:avLst/>
          </a:prstGeom>
        </p:spPr>
      </p:pic>
    </p:spTree>
    <p:extLst>
      <p:ext uri="{BB962C8B-B14F-4D97-AF65-F5344CB8AC3E}">
        <p14:creationId xmlns:p14="http://schemas.microsoft.com/office/powerpoint/2010/main" val="3463364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128351-6161-777E-2AB0-C6912A79B9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0A46FA-7FFC-6EE4-A417-2D64F764E92F}"/>
              </a:ext>
            </a:extLst>
          </p:cNvPr>
          <p:cNvSpPr>
            <a:spLocks noGrp="1"/>
          </p:cNvSpPr>
          <p:nvPr>
            <p:ph type="title"/>
          </p:nvPr>
        </p:nvSpPr>
        <p:spPr>
          <a:xfrm>
            <a:off x="838200" y="886235"/>
            <a:ext cx="10515600" cy="1325563"/>
          </a:xfrm>
        </p:spPr>
        <p:txBody>
          <a:bodyPr/>
          <a:lstStyle/>
          <a:p>
            <a:r>
              <a:rPr lang="en-CA" b="1" dirty="0"/>
              <a:t>What is </a:t>
            </a:r>
            <a:r>
              <a:rPr lang="en-CA" b="1" dirty="0" err="1"/>
              <a:t>AccessPath</a:t>
            </a:r>
            <a:r>
              <a:rPr lang="en-CA" b="1" dirty="0"/>
              <a:t>?</a:t>
            </a:r>
          </a:p>
        </p:txBody>
      </p:sp>
      <p:sp>
        <p:nvSpPr>
          <p:cNvPr id="3" name="Content Placeholder 2">
            <a:extLst>
              <a:ext uri="{FF2B5EF4-FFF2-40B4-BE49-F238E27FC236}">
                <a16:creationId xmlns:a16="http://schemas.microsoft.com/office/drawing/2014/main" id="{DE2746B0-EBA5-5288-2A5A-EDED264560D3}"/>
              </a:ext>
            </a:extLst>
          </p:cNvPr>
          <p:cNvSpPr>
            <a:spLocks noGrp="1"/>
          </p:cNvSpPr>
          <p:nvPr>
            <p:ph idx="1"/>
          </p:nvPr>
        </p:nvSpPr>
        <p:spPr>
          <a:xfrm>
            <a:off x="838200" y="2026029"/>
            <a:ext cx="10515600" cy="4429635"/>
          </a:xfrm>
        </p:spPr>
        <p:txBody>
          <a:bodyPr>
            <a:normAutofit/>
          </a:bodyPr>
          <a:lstStyle/>
          <a:p>
            <a:pPr>
              <a:lnSpc>
                <a:spcPct val="100000"/>
              </a:lnSpc>
            </a:pPr>
            <a:r>
              <a:rPr lang="en-CA" sz="1800" dirty="0"/>
              <a:t>Throughout this template you will see references to </a:t>
            </a:r>
            <a:r>
              <a:rPr lang="en-CA" sz="1800" dirty="0" err="1"/>
              <a:t>AccessPath</a:t>
            </a:r>
            <a:r>
              <a:rPr lang="en-CA" sz="1800" dirty="0"/>
              <a:t> or a self-directed assessment for measuring how accessible employment is at your business.</a:t>
            </a:r>
          </a:p>
          <a:p>
            <a:pPr>
              <a:lnSpc>
                <a:spcPct val="100000"/>
              </a:lnSpc>
            </a:pPr>
            <a:r>
              <a:rPr lang="en-CA" sz="1800" dirty="0" err="1"/>
              <a:t>AccessPath</a:t>
            </a:r>
            <a:r>
              <a:rPr lang="en-CA" sz="1800" dirty="0"/>
              <a:t> is a free self-directed assessment that is available on Untapped Talent.</a:t>
            </a:r>
          </a:p>
          <a:p>
            <a:pPr>
              <a:lnSpc>
                <a:spcPct val="100000"/>
              </a:lnSpc>
            </a:pPr>
            <a:r>
              <a:rPr lang="en-CA" sz="1800" dirty="0"/>
              <a:t>You will receive an overall score and scores in five specific areas.</a:t>
            </a:r>
          </a:p>
          <a:p>
            <a:pPr>
              <a:lnSpc>
                <a:spcPct val="100000"/>
              </a:lnSpc>
            </a:pPr>
            <a:r>
              <a:rPr lang="en-CA" sz="1800" dirty="0"/>
              <a:t>Your responses are saved so you can update it over time to improve your score. Then when you do updates after this presentation or if you present it again in the future, you can show how your percentage has grown over time.</a:t>
            </a:r>
          </a:p>
          <a:p>
            <a:pPr marL="0" indent="0">
              <a:lnSpc>
                <a:spcPct val="100000"/>
              </a:lnSpc>
              <a:buNone/>
            </a:pPr>
            <a:r>
              <a:rPr lang="en-CA" sz="1800" b="1" dirty="0"/>
              <a:t>We highly recommend you complete this assessment for your business.</a:t>
            </a:r>
          </a:p>
        </p:txBody>
      </p:sp>
      <p:sp>
        <p:nvSpPr>
          <p:cNvPr id="4" name="Rectangle 3">
            <a:extLst>
              <a:ext uri="{FF2B5EF4-FFF2-40B4-BE49-F238E27FC236}">
                <a16:creationId xmlns:a16="http://schemas.microsoft.com/office/drawing/2014/main" id="{888920FB-1D18-2A90-3C3A-DC102F49ADB4}"/>
              </a:ext>
            </a:extLst>
          </p:cNvPr>
          <p:cNvSpPr/>
          <p:nvPr/>
        </p:nvSpPr>
        <p:spPr>
          <a:xfrm>
            <a:off x="175" y="-54429"/>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pic>
        <p:nvPicPr>
          <p:cNvPr id="7" name="Picture 6" descr="A blue text on a black background&#10;&#10;AI-generated content may be incorrect.">
            <a:extLst>
              <a:ext uri="{FF2B5EF4-FFF2-40B4-BE49-F238E27FC236}">
                <a16:creationId xmlns:a16="http://schemas.microsoft.com/office/drawing/2014/main" id="{25E6183A-1D7D-8D21-01DD-F20BB7594479}"/>
              </a:ext>
            </a:extLst>
          </p:cNvPr>
          <p:cNvPicPr>
            <a:picLocks noChangeAspect="1"/>
          </p:cNvPicPr>
          <p:nvPr/>
        </p:nvPicPr>
        <p:blipFill>
          <a:blip r:embed="rId2"/>
          <a:stretch>
            <a:fillRect/>
          </a:stretch>
        </p:blipFill>
        <p:spPr>
          <a:xfrm>
            <a:off x="9357213" y="2564"/>
            <a:ext cx="2609850" cy="885825"/>
          </a:xfrm>
          <a:prstGeom prst="rect">
            <a:avLst/>
          </a:prstGeom>
        </p:spPr>
      </p:pic>
      <p:pic>
        <p:nvPicPr>
          <p:cNvPr id="8" name="Picture 7" descr="A blue text on a black background&#10;&#10;AI-generated content may be incorrect.">
            <a:extLst>
              <a:ext uri="{FF2B5EF4-FFF2-40B4-BE49-F238E27FC236}">
                <a16:creationId xmlns:a16="http://schemas.microsoft.com/office/drawing/2014/main" id="{D1AF56EA-7A81-A5F5-98CE-71B0D2C87566}"/>
              </a:ext>
            </a:extLst>
          </p:cNvPr>
          <p:cNvPicPr>
            <a:picLocks noChangeAspect="1"/>
          </p:cNvPicPr>
          <p:nvPr/>
        </p:nvPicPr>
        <p:blipFill>
          <a:blip r:embed="rId3"/>
          <a:stretch>
            <a:fillRect/>
          </a:stretch>
        </p:blipFill>
        <p:spPr>
          <a:xfrm>
            <a:off x="6708898" y="1195021"/>
            <a:ext cx="3533775" cy="704850"/>
          </a:xfrm>
          <a:prstGeom prst="rect">
            <a:avLst/>
          </a:prstGeom>
        </p:spPr>
      </p:pic>
    </p:spTree>
    <p:extLst>
      <p:ext uri="{BB962C8B-B14F-4D97-AF65-F5344CB8AC3E}">
        <p14:creationId xmlns:p14="http://schemas.microsoft.com/office/powerpoint/2010/main" val="2566426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75F2-2B9D-F155-75D2-CD90C84E43D0}"/>
              </a:ext>
            </a:extLst>
          </p:cNvPr>
          <p:cNvSpPr>
            <a:spLocks noGrp="1"/>
          </p:cNvSpPr>
          <p:nvPr>
            <p:ph type="title"/>
          </p:nvPr>
        </p:nvSpPr>
        <p:spPr>
          <a:xfrm>
            <a:off x="838200" y="608017"/>
            <a:ext cx="10515600" cy="1325563"/>
          </a:xfrm>
        </p:spPr>
        <p:txBody>
          <a:bodyPr vert="horz" lIns="91440" tIns="45720" rIns="91440" bIns="45720" rtlCol="0" anchor="ctr">
            <a:normAutofit/>
          </a:bodyPr>
          <a:lstStyle/>
          <a:p>
            <a:r>
              <a:rPr lang="en-CA" b="1" dirty="0"/>
              <a:t>Do You Need More Support?</a:t>
            </a:r>
          </a:p>
        </p:txBody>
      </p:sp>
      <p:sp>
        <p:nvSpPr>
          <p:cNvPr id="3" name="Content Placeholder 2">
            <a:extLst>
              <a:ext uri="{FF2B5EF4-FFF2-40B4-BE49-F238E27FC236}">
                <a16:creationId xmlns:a16="http://schemas.microsoft.com/office/drawing/2014/main" id="{45F57D33-75F1-CC49-79EC-2E1D14BD37FA}"/>
              </a:ext>
            </a:extLst>
          </p:cNvPr>
          <p:cNvSpPr>
            <a:spLocks noGrp="1"/>
          </p:cNvSpPr>
          <p:nvPr>
            <p:ph idx="1"/>
          </p:nvPr>
        </p:nvSpPr>
        <p:spPr>
          <a:xfrm>
            <a:off x="838200" y="1868487"/>
            <a:ext cx="10515600" cy="4351338"/>
          </a:xfrm>
        </p:spPr>
        <p:txBody>
          <a:bodyPr vert="horz" lIns="91440" tIns="45720" rIns="91440" bIns="45720" rtlCol="0" anchor="t">
            <a:normAutofit/>
          </a:bodyPr>
          <a:lstStyle/>
          <a:p>
            <a:r>
              <a:rPr lang="en-CA" sz="1800" dirty="0"/>
              <a:t>Employers who are partnered with Untapped Talent have access to our </a:t>
            </a:r>
            <a:r>
              <a:rPr lang="en-CA" sz="1800" b="1" dirty="0"/>
              <a:t>exclusive</a:t>
            </a:r>
            <a:r>
              <a:rPr lang="en-CA" sz="1800" dirty="0"/>
              <a:t> version of this template.</a:t>
            </a:r>
            <a:endParaRPr lang="en-CA" sz="1800" dirty="0">
              <a:cs typeface="Arial"/>
            </a:endParaRPr>
          </a:p>
          <a:p>
            <a:r>
              <a:rPr lang="en-CA" sz="1800" dirty="0"/>
              <a:t>What does</a:t>
            </a:r>
            <a:r>
              <a:rPr lang="en-CA" sz="1800" b="1" dirty="0"/>
              <a:t> exclusive</a:t>
            </a:r>
            <a:r>
              <a:rPr lang="en-CA" sz="1800" dirty="0"/>
              <a:t> include?</a:t>
            </a:r>
            <a:endParaRPr lang="en-CA" sz="1800" dirty="0">
              <a:cs typeface="Arial"/>
            </a:endParaRPr>
          </a:p>
          <a:p>
            <a:pPr lvl="1"/>
            <a:r>
              <a:rPr lang="en-CA" sz="1800" dirty="0"/>
              <a:t>Facilitator notes to help you present the information and engage your audience</a:t>
            </a:r>
            <a:endParaRPr lang="en-CA" sz="1800" dirty="0">
              <a:cs typeface="Arial"/>
            </a:endParaRPr>
          </a:p>
          <a:p>
            <a:pPr lvl="1"/>
            <a:r>
              <a:rPr lang="en-CA" sz="1800" dirty="0"/>
              <a:t>Additional statistics about disability and work</a:t>
            </a:r>
            <a:endParaRPr lang="en-CA" sz="1800" dirty="0">
              <a:cs typeface="Arial"/>
            </a:endParaRPr>
          </a:p>
          <a:p>
            <a:pPr lvl="1"/>
            <a:r>
              <a:rPr lang="en-CA" sz="1800" dirty="0"/>
              <a:t>Additional slides and guidance to help you outline your commitment</a:t>
            </a:r>
            <a:endParaRPr lang="en-CA" sz="1800" dirty="0">
              <a:cs typeface="Arial"/>
            </a:endParaRPr>
          </a:p>
        </p:txBody>
      </p:sp>
      <p:sp>
        <p:nvSpPr>
          <p:cNvPr id="4" name="Rectangle 3">
            <a:extLst>
              <a:ext uri="{FF2B5EF4-FFF2-40B4-BE49-F238E27FC236}">
                <a16:creationId xmlns:a16="http://schemas.microsoft.com/office/drawing/2014/main" id="{1C4DF8CD-DFCB-CC3C-57CF-15B149A7B2EA}"/>
              </a:ext>
            </a:extLst>
          </p:cNvPr>
          <p:cNvSpPr/>
          <p:nvPr/>
        </p:nvSpPr>
        <p:spPr>
          <a:xfrm>
            <a:off x="6449961" y="0"/>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Please remove this slide from your final presentation.</a:t>
            </a:r>
          </a:p>
        </p:txBody>
      </p:sp>
      <p:sp>
        <p:nvSpPr>
          <p:cNvPr id="5" name="Rectangle 4">
            <a:extLst>
              <a:ext uri="{FF2B5EF4-FFF2-40B4-BE49-F238E27FC236}">
                <a16:creationId xmlns:a16="http://schemas.microsoft.com/office/drawing/2014/main" id="{163D7DCC-102B-2FAA-759F-0A1C54204698}"/>
              </a:ext>
              <a:ext uri="{C183D7F6-B498-43B3-948B-1728B52AA6E4}">
                <adec:decorative xmlns:adec="http://schemas.microsoft.com/office/drawing/2017/decorative" val="1"/>
              </a:ext>
            </a:extLst>
          </p:cNvPr>
          <p:cNvSpPr/>
          <p:nvPr/>
        </p:nvSpPr>
        <p:spPr>
          <a:xfrm>
            <a:off x="767861" y="4106446"/>
            <a:ext cx="10515599" cy="669247"/>
          </a:xfrm>
          <a:prstGeom prst="rect">
            <a:avLst/>
          </a:prstGeom>
          <a:solidFill>
            <a:srgbClr val="D2DEE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TextBox 5">
            <a:extLst>
              <a:ext uri="{FF2B5EF4-FFF2-40B4-BE49-F238E27FC236}">
                <a16:creationId xmlns:a16="http://schemas.microsoft.com/office/drawing/2014/main" id="{49EA4CCF-0FEE-6652-FD14-0F18B7AA4D2B}"/>
              </a:ext>
            </a:extLst>
          </p:cNvPr>
          <p:cNvSpPr txBox="1"/>
          <p:nvPr/>
        </p:nvSpPr>
        <p:spPr>
          <a:xfrm>
            <a:off x="767861" y="4223265"/>
            <a:ext cx="10651880" cy="369332"/>
          </a:xfrm>
          <a:prstGeom prst="rect">
            <a:avLst/>
          </a:prstGeom>
          <a:noFill/>
        </p:spPr>
        <p:txBody>
          <a:bodyPr wrap="square" rtlCol="0">
            <a:spAutoFit/>
          </a:bodyPr>
          <a:lstStyle/>
          <a:p>
            <a:r>
              <a:rPr lang="en-CA" b="1" dirty="0"/>
              <a:t>Speak with a member of our team to learn more: </a:t>
            </a:r>
            <a:r>
              <a:rPr lang="en-CA" dirty="0"/>
              <a:t>https://www.untappedtalent.ca/s/contact-us-form</a:t>
            </a:r>
            <a:endParaRPr lang="en-CA" b="1" dirty="0"/>
          </a:p>
        </p:txBody>
      </p:sp>
    </p:spTree>
    <p:extLst>
      <p:ext uri="{BB962C8B-B14F-4D97-AF65-F5344CB8AC3E}">
        <p14:creationId xmlns:p14="http://schemas.microsoft.com/office/powerpoint/2010/main" val="122912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776130E-2FB2-DB2D-FD27-CF6709BBEF6D}"/>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796"/>
            <a:ext cx="12192000" cy="6858000"/>
          </a:xfrm>
          <a:prstGeom prst="rect">
            <a:avLst/>
          </a:prstGeom>
        </p:spPr>
      </p:pic>
      <p:sp>
        <p:nvSpPr>
          <p:cNvPr id="2" name="Title 1">
            <a:extLst>
              <a:ext uri="{FF2B5EF4-FFF2-40B4-BE49-F238E27FC236}">
                <a16:creationId xmlns:a16="http://schemas.microsoft.com/office/drawing/2014/main" id="{2C0BF8F1-1B49-72C4-8974-43614E4DF67B}"/>
              </a:ext>
            </a:extLst>
          </p:cNvPr>
          <p:cNvSpPr>
            <a:spLocks noGrp="1"/>
          </p:cNvSpPr>
          <p:nvPr>
            <p:ph type="ctrTitle"/>
          </p:nvPr>
        </p:nvSpPr>
        <p:spPr>
          <a:xfrm>
            <a:off x="1524000" y="1895268"/>
            <a:ext cx="9144000" cy="2387600"/>
          </a:xfrm>
        </p:spPr>
        <p:txBody>
          <a:bodyPr/>
          <a:lstStyle/>
          <a:p>
            <a:r>
              <a:rPr lang="en-CA" b="1" dirty="0"/>
              <a:t>Being a Disability Confident Employer</a:t>
            </a:r>
          </a:p>
        </p:txBody>
      </p:sp>
      <p:sp>
        <p:nvSpPr>
          <p:cNvPr id="3" name="Subtitle 2">
            <a:extLst>
              <a:ext uri="{FF2B5EF4-FFF2-40B4-BE49-F238E27FC236}">
                <a16:creationId xmlns:a16="http://schemas.microsoft.com/office/drawing/2014/main" id="{766F64D0-0FFC-2EAA-98B7-8366B9CD3332}"/>
              </a:ext>
            </a:extLst>
          </p:cNvPr>
          <p:cNvSpPr>
            <a:spLocks noGrp="1"/>
          </p:cNvSpPr>
          <p:nvPr>
            <p:ph type="subTitle" idx="1"/>
          </p:nvPr>
        </p:nvSpPr>
        <p:spPr>
          <a:xfrm>
            <a:off x="1524000" y="4374943"/>
            <a:ext cx="9144000" cy="1655762"/>
          </a:xfrm>
        </p:spPr>
        <p:txBody>
          <a:bodyPr vert="horz" lIns="91440" tIns="45720" rIns="91440" bIns="45720" rtlCol="0" anchor="t">
            <a:normAutofit/>
          </a:bodyPr>
          <a:lstStyle/>
          <a:p>
            <a:pPr>
              <a:lnSpc>
                <a:spcPct val="100000"/>
              </a:lnSpc>
            </a:pPr>
            <a:r>
              <a:rPr lang="en-CA" dirty="0"/>
              <a:t>Understanding what it means to be an accessible and disability inclusive employer.</a:t>
            </a:r>
            <a:endParaRPr lang="en-US">
              <a:cs typeface="Arial" panose="020B0604020202020204"/>
            </a:endParaRPr>
          </a:p>
        </p:txBody>
      </p:sp>
      <p:sp>
        <p:nvSpPr>
          <p:cNvPr id="8" name="Rectangle 7">
            <a:extLst>
              <a:ext uri="{FF2B5EF4-FFF2-40B4-BE49-F238E27FC236}">
                <a16:creationId xmlns:a16="http://schemas.microsoft.com/office/drawing/2014/main" id="{63430FF9-C72F-53AB-93FC-91C254C910A4}"/>
              </a:ext>
            </a:extLst>
          </p:cNvPr>
          <p:cNvSpPr/>
          <p:nvPr/>
        </p:nvSpPr>
        <p:spPr>
          <a:xfrm>
            <a:off x="6449961" y="0"/>
            <a:ext cx="5742039" cy="501445"/>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A" dirty="0"/>
              <a:t>You can change our logo to be your own logo.</a:t>
            </a:r>
          </a:p>
        </p:txBody>
      </p:sp>
      <p:pic>
        <p:nvPicPr>
          <p:cNvPr id="4" name="Picture 3" descr="A blue text on a black background&#10;&#10;AI-generated content may be incorrect.">
            <a:extLst>
              <a:ext uri="{FF2B5EF4-FFF2-40B4-BE49-F238E27FC236}">
                <a16:creationId xmlns:a16="http://schemas.microsoft.com/office/drawing/2014/main" id="{4473E34F-D2E0-D55A-A8E8-612DBEC0E6CA}"/>
              </a:ext>
            </a:extLst>
          </p:cNvPr>
          <p:cNvPicPr>
            <a:picLocks noChangeAspect="1"/>
          </p:cNvPicPr>
          <p:nvPr/>
        </p:nvPicPr>
        <p:blipFill>
          <a:blip r:embed="rId4"/>
          <a:stretch>
            <a:fillRect/>
          </a:stretch>
        </p:blipFill>
        <p:spPr>
          <a:xfrm>
            <a:off x="2995613" y="865414"/>
            <a:ext cx="6200775" cy="2057400"/>
          </a:xfrm>
          <a:prstGeom prst="rect">
            <a:avLst/>
          </a:prstGeom>
        </p:spPr>
      </p:pic>
    </p:spTree>
    <p:extLst>
      <p:ext uri="{BB962C8B-B14F-4D97-AF65-F5344CB8AC3E}">
        <p14:creationId xmlns:p14="http://schemas.microsoft.com/office/powerpoint/2010/main" val="36082021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233B9-1573-1A13-A24F-9A1178CF92A5}"/>
              </a:ext>
            </a:extLst>
          </p:cNvPr>
          <p:cNvSpPr>
            <a:spLocks noGrp="1"/>
          </p:cNvSpPr>
          <p:nvPr>
            <p:ph type="title"/>
          </p:nvPr>
        </p:nvSpPr>
        <p:spPr>
          <a:xfrm>
            <a:off x="544286" y="1426027"/>
            <a:ext cx="4778829" cy="795966"/>
          </a:xfrm>
        </p:spPr>
        <p:txBody>
          <a:bodyPr/>
          <a:lstStyle/>
          <a:p>
            <a:r>
              <a:rPr lang="en-CA" b="1" dirty="0"/>
              <a:t>Agenda</a:t>
            </a:r>
          </a:p>
        </p:txBody>
      </p:sp>
      <p:sp>
        <p:nvSpPr>
          <p:cNvPr id="3" name="Content Placeholder 2">
            <a:extLst>
              <a:ext uri="{FF2B5EF4-FFF2-40B4-BE49-F238E27FC236}">
                <a16:creationId xmlns:a16="http://schemas.microsoft.com/office/drawing/2014/main" id="{12B5DC21-72BC-2955-F7F7-B463BC17F07A}"/>
              </a:ext>
            </a:extLst>
          </p:cNvPr>
          <p:cNvSpPr>
            <a:spLocks noGrp="1"/>
          </p:cNvSpPr>
          <p:nvPr>
            <p:ph idx="1"/>
          </p:nvPr>
        </p:nvSpPr>
        <p:spPr>
          <a:xfrm>
            <a:off x="544286" y="2221993"/>
            <a:ext cx="4778828" cy="2957000"/>
          </a:xfrm>
        </p:spPr>
        <p:txBody>
          <a:bodyPr vert="horz" lIns="91440" tIns="45720" rIns="91440" bIns="45720" rtlCol="0" anchor="t">
            <a:normAutofit/>
          </a:bodyPr>
          <a:lstStyle/>
          <a:p>
            <a:pPr>
              <a:lnSpc>
                <a:spcPct val="120000"/>
              </a:lnSpc>
            </a:pPr>
            <a:r>
              <a:rPr lang="en-CA" sz="1800" dirty="0"/>
              <a:t>Understanding Disability</a:t>
            </a:r>
            <a:endParaRPr lang="en-CA" sz="1800" dirty="0">
              <a:cs typeface="Arial"/>
            </a:endParaRPr>
          </a:p>
          <a:p>
            <a:pPr>
              <a:lnSpc>
                <a:spcPct val="120000"/>
              </a:lnSpc>
            </a:pPr>
            <a:r>
              <a:rPr lang="en-CA" sz="1800" dirty="0"/>
              <a:t>Five Aspects of a Disability Confident Employer</a:t>
            </a:r>
            <a:endParaRPr lang="en-CA" sz="1800" dirty="0">
              <a:cs typeface="Arial"/>
            </a:endParaRPr>
          </a:p>
          <a:p>
            <a:pPr>
              <a:lnSpc>
                <a:spcPct val="120000"/>
              </a:lnSpc>
            </a:pPr>
            <a:r>
              <a:rPr lang="en-CA" sz="1800" dirty="0"/>
              <a:t>How We Can All Contribute</a:t>
            </a:r>
            <a:endParaRPr lang="en-CA" sz="1800" dirty="0">
              <a:cs typeface="Arial"/>
            </a:endParaRPr>
          </a:p>
          <a:p>
            <a:pPr>
              <a:lnSpc>
                <a:spcPct val="120000"/>
              </a:lnSpc>
            </a:pPr>
            <a:r>
              <a:rPr lang="en-CA" sz="1800" dirty="0"/>
              <a:t>Q&amp;A</a:t>
            </a:r>
            <a:endParaRPr lang="en-CA" sz="1800" dirty="0">
              <a:cs typeface="Arial"/>
            </a:endParaRPr>
          </a:p>
        </p:txBody>
      </p:sp>
      <p:pic>
        <p:nvPicPr>
          <p:cNvPr id="6" name="Picture 5">
            <a:extLst>
              <a:ext uri="{FF2B5EF4-FFF2-40B4-BE49-F238E27FC236}">
                <a16:creationId xmlns:a16="http://schemas.microsoft.com/office/drawing/2014/main" id="{59A53C04-4A52-F908-4F42-031A0C40EA9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8578" y="1426026"/>
            <a:ext cx="6183422" cy="4122281"/>
          </a:xfrm>
          <a:prstGeom prst="rect">
            <a:avLst/>
          </a:prstGeom>
        </p:spPr>
      </p:pic>
      <p:pic>
        <p:nvPicPr>
          <p:cNvPr id="7" name="Picture 6" descr="A blue text on a black background&#10;&#10;AI-generated content may be incorrect.">
            <a:extLst>
              <a:ext uri="{FF2B5EF4-FFF2-40B4-BE49-F238E27FC236}">
                <a16:creationId xmlns:a16="http://schemas.microsoft.com/office/drawing/2014/main" id="{0C57B7FB-F034-27B8-D92C-A7F2BE2E4752}"/>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11415682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AA3DB-BA4E-41F0-D851-046CFA685567}"/>
              </a:ext>
            </a:extLst>
          </p:cNvPr>
          <p:cNvSpPr>
            <a:spLocks noGrp="1"/>
          </p:cNvSpPr>
          <p:nvPr>
            <p:ph type="title"/>
          </p:nvPr>
        </p:nvSpPr>
        <p:spPr>
          <a:xfrm>
            <a:off x="414067" y="580881"/>
            <a:ext cx="10515600" cy="1325563"/>
          </a:xfrm>
        </p:spPr>
        <p:txBody>
          <a:bodyPr/>
          <a:lstStyle/>
          <a:p>
            <a:r>
              <a:rPr lang="en-CA" b="1" dirty="0"/>
              <a:t>Understanding Disability</a:t>
            </a:r>
          </a:p>
        </p:txBody>
      </p:sp>
      <p:sp>
        <p:nvSpPr>
          <p:cNvPr id="3" name="Content Placeholder 2">
            <a:extLst>
              <a:ext uri="{FF2B5EF4-FFF2-40B4-BE49-F238E27FC236}">
                <a16:creationId xmlns:a16="http://schemas.microsoft.com/office/drawing/2014/main" id="{57FFA48E-3106-98AB-062D-DE78C9AE5CBA}"/>
              </a:ext>
            </a:extLst>
          </p:cNvPr>
          <p:cNvSpPr>
            <a:spLocks noGrp="1"/>
          </p:cNvSpPr>
          <p:nvPr>
            <p:ph idx="1"/>
          </p:nvPr>
        </p:nvSpPr>
        <p:spPr>
          <a:xfrm>
            <a:off x="414067" y="1955473"/>
            <a:ext cx="5385407" cy="3030595"/>
          </a:xfrm>
        </p:spPr>
        <p:txBody>
          <a:bodyPr vert="horz" lIns="91440" tIns="45720" rIns="91440" bIns="45720" rtlCol="0" anchor="t">
            <a:noAutofit/>
          </a:bodyPr>
          <a:lstStyle/>
          <a:p>
            <a:pPr>
              <a:lnSpc>
                <a:spcPct val="100000"/>
              </a:lnSpc>
            </a:pPr>
            <a:r>
              <a:rPr lang="en-US" sz="1800" dirty="0"/>
              <a:t>Disability is not just about medical conditions. Disability means a person faces barriers to fully participating. That means disability occurs when barriers in the environment interact with someone’s bodily condition.</a:t>
            </a:r>
            <a:endParaRPr lang="en-US" sz="1800" dirty="0">
              <a:cs typeface="Arial"/>
            </a:endParaRPr>
          </a:p>
          <a:p>
            <a:pPr>
              <a:lnSpc>
                <a:spcPct val="100000"/>
              </a:lnSpc>
            </a:pPr>
            <a:r>
              <a:rPr lang="en-US" sz="1800" dirty="0"/>
              <a:t>Disabilities can be permanent, temporary, or episodic, and can be visible or invisible. </a:t>
            </a:r>
            <a:endParaRPr lang="en-US" sz="1800" dirty="0">
              <a:cs typeface="Arial"/>
            </a:endParaRPr>
          </a:p>
          <a:p>
            <a:pPr>
              <a:lnSpc>
                <a:spcPct val="100000"/>
              </a:lnSpc>
            </a:pPr>
            <a:r>
              <a:rPr lang="en-US" sz="1800" dirty="0"/>
              <a:t>Barriers include physical, architectural, technological, attitudinal, information and communication barriers, and policies or practices that get in the way of equal participation.</a:t>
            </a:r>
            <a:endParaRPr lang="en-CA" sz="1800">
              <a:cs typeface="Arial"/>
            </a:endParaRPr>
          </a:p>
        </p:txBody>
      </p:sp>
      <p:pic>
        <p:nvPicPr>
          <p:cNvPr id="7" name="Picture 6">
            <a:extLst>
              <a:ext uri="{FF2B5EF4-FFF2-40B4-BE49-F238E27FC236}">
                <a16:creationId xmlns:a16="http://schemas.microsoft.com/office/drawing/2014/main" id="{9F126646-8AFE-E3B0-1B40-37A63D153A0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54371" y="1906444"/>
            <a:ext cx="5644025" cy="3767474"/>
          </a:xfrm>
          <a:prstGeom prst="rect">
            <a:avLst/>
          </a:prstGeom>
        </p:spPr>
      </p:pic>
      <p:pic>
        <p:nvPicPr>
          <p:cNvPr id="6" name="Picture 5" descr="A blue text on a black background&#10;&#10;AI-generated content may be incorrect.">
            <a:extLst>
              <a:ext uri="{FF2B5EF4-FFF2-40B4-BE49-F238E27FC236}">
                <a16:creationId xmlns:a16="http://schemas.microsoft.com/office/drawing/2014/main" id="{AB99EEC4-E53E-45CC-9D74-B21BD4AFDDFB}"/>
              </a:ext>
            </a:extLst>
          </p:cNvPr>
          <p:cNvPicPr>
            <a:picLocks noChangeAspect="1"/>
          </p:cNvPicPr>
          <p:nvPr/>
        </p:nvPicPr>
        <p:blipFill>
          <a:blip r:embed="rId4"/>
          <a:stretch>
            <a:fillRect/>
          </a:stretch>
        </p:blipFill>
        <p:spPr>
          <a:xfrm>
            <a:off x="9357213" y="2564"/>
            <a:ext cx="2609850" cy="885825"/>
          </a:xfrm>
          <a:prstGeom prst="rect">
            <a:avLst/>
          </a:prstGeom>
        </p:spPr>
      </p:pic>
    </p:spTree>
    <p:extLst>
      <p:ext uri="{BB962C8B-B14F-4D97-AF65-F5344CB8AC3E}">
        <p14:creationId xmlns:p14="http://schemas.microsoft.com/office/powerpoint/2010/main" val="1435360635"/>
      </p:ext>
    </p:extLst>
  </p:cSld>
  <p:clrMapOvr>
    <a:masterClrMapping/>
  </p:clrMapOvr>
</p:sld>
</file>

<file path=ppt/theme/theme1.xml><?xml version="1.0" encoding="utf-8"?>
<a:theme xmlns:a="http://schemas.openxmlformats.org/drawingml/2006/main" name="CCRW">
  <a:themeElements>
    <a:clrScheme name="Custom 1">
      <a:dk1>
        <a:sysClr val="windowText" lastClr="000000"/>
      </a:dk1>
      <a:lt1>
        <a:sysClr val="window" lastClr="FFFFFF"/>
      </a:lt1>
      <a:dk2>
        <a:srgbClr val="0A2F5B"/>
      </a:dk2>
      <a:lt2>
        <a:srgbClr val="D2DEEB"/>
      </a:lt2>
      <a:accent1>
        <a:srgbClr val="6E90B9"/>
      </a:accent1>
      <a:accent2>
        <a:srgbClr val="9A0F00"/>
      </a:accent2>
      <a:accent3>
        <a:srgbClr val="43075D"/>
      </a:accent3>
      <a:accent4>
        <a:srgbClr val="FFC226"/>
      </a:accent4>
      <a:accent5>
        <a:srgbClr val="758EFA"/>
      </a:accent5>
      <a:accent6>
        <a:srgbClr val="D2DEEB"/>
      </a:accent6>
      <a:hlink>
        <a:srgbClr val="FFFFFF"/>
      </a:hlink>
      <a:folHlink>
        <a:srgbClr val="758EF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CRW" id="{53DF85BD-ADEA-4929-8D70-B3D77F0A5B8A}" vid="{2456F611-885B-4BC2-9C49-1F85F879CFC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2FF53D060E5548B3B53D89CFCE9455" ma:contentTypeVersion="3" ma:contentTypeDescription="Create a new document." ma:contentTypeScope="" ma:versionID="6009a857adbd41d2d7c649d5f6d6a675">
  <xsd:schema xmlns:xsd="http://www.w3.org/2001/XMLSchema" xmlns:xs="http://www.w3.org/2001/XMLSchema" xmlns:p="http://schemas.microsoft.com/office/2006/metadata/properties" xmlns:ns2="75b94aac-9832-4a8b-b445-a2ef53d6ff5d" targetNamespace="http://schemas.microsoft.com/office/2006/metadata/properties" ma:root="true" ma:fieldsID="91a1af40e21b26d19ba0181e59780e33" ns2:_="">
    <xsd:import namespace="75b94aac-9832-4a8b-b445-a2ef53d6ff5d"/>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b94aac-9832-4a8b-b445-a2ef53d6ff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81B65D-38F7-4A76-A76D-896AA56F22F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5b94aac-9832-4a8b-b445-a2ef53d6ff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7071FFD-8C8E-4831-9780-63A10C0BBBA0}">
  <ds:schemaRefs>
    <ds:schemaRef ds:uri="http://schemas.openxmlformats.org/package/2006/metadata/core-properties"/>
    <ds:schemaRef ds:uri="http://purl.org/dc/terms/"/>
    <ds:schemaRef ds:uri="http://schemas.microsoft.com/office/2006/metadata/properties"/>
    <ds:schemaRef ds:uri="http://www.w3.org/XML/1998/namespace"/>
    <ds:schemaRef ds:uri="http://schemas.microsoft.com/office/2006/documentManagement/types"/>
    <ds:schemaRef ds:uri="http://purl.org/dc/elements/1.1/"/>
    <ds:schemaRef ds:uri="http://purl.org/dc/dcmitype/"/>
    <ds:schemaRef ds:uri="http://schemas.microsoft.com/office/infopath/2007/PartnerControls"/>
    <ds:schemaRef ds:uri="75b94aac-9832-4a8b-b445-a2ef53d6ff5d"/>
  </ds:schemaRefs>
</ds:datastoreItem>
</file>

<file path=customXml/itemProps3.xml><?xml version="1.0" encoding="utf-8"?>
<ds:datastoreItem xmlns:ds="http://schemas.openxmlformats.org/officeDocument/2006/customXml" ds:itemID="{B13CC20B-798A-43E6-A196-30A668AC84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CCRW</Template>
  <TotalTime>12836</TotalTime>
  <Words>2213</Words>
  <Application>Microsoft Office PowerPoint</Application>
  <PresentationFormat>Widescreen</PresentationFormat>
  <Paragraphs>223</Paragraphs>
  <Slides>25</Slides>
  <Notes>17</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CCRW</vt:lpstr>
      <vt:lpstr>Using This Template</vt:lpstr>
      <vt:lpstr>Purpose of This Presentation</vt:lpstr>
      <vt:lpstr>Who Should My Audience Be?</vt:lpstr>
      <vt:lpstr>Do I Need to Be the Expert?</vt:lpstr>
      <vt:lpstr>What is AccessPath?</vt:lpstr>
      <vt:lpstr>Do You Need More Support?</vt:lpstr>
      <vt:lpstr>Being a Disability Confident Employer</vt:lpstr>
      <vt:lpstr>Agenda</vt:lpstr>
      <vt:lpstr>Understanding Disability</vt:lpstr>
      <vt:lpstr>A Broader Perspective</vt:lpstr>
      <vt:lpstr>Rate of Disability Across Canada</vt:lpstr>
      <vt:lpstr>Rate of Disability by Province and Territory</vt:lpstr>
      <vt:lpstr>Five Aspects of a Disability Confident Employer</vt:lpstr>
      <vt:lpstr>Does our business already meet these five expectations for a Disability Confident Employer?</vt:lpstr>
      <vt:lpstr>Does our business already meet these five expectations for a Disability Confident Employer?</vt:lpstr>
      <vt:lpstr>Shared Responsibility</vt:lpstr>
      <vt:lpstr>Myth: Workers with disabilities are unproductive.</vt:lpstr>
      <vt:lpstr>Myth: There’s a high cost to providing accessibility supports for workers.</vt:lpstr>
      <vt:lpstr>Build Your Knowledge</vt:lpstr>
      <vt:lpstr>Disability Confidence Training</vt:lpstr>
      <vt:lpstr>PowerPoint Presentation</vt:lpstr>
      <vt:lpstr>Doing Our Part</vt:lpstr>
      <vt:lpstr>Doing Your Part</vt:lpstr>
      <vt:lpstr>Questions?</vt:lpstr>
      <vt:lpstr>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Jeffrey Normore</dc:creator>
  <cp:lastModifiedBy>Jeffrey Normore</cp:lastModifiedBy>
  <cp:revision>64</cp:revision>
  <dcterms:created xsi:type="dcterms:W3CDTF">2026-01-07T19:34:02Z</dcterms:created>
  <dcterms:modified xsi:type="dcterms:W3CDTF">2026-02-10T17:07:41Z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0x010100B02FF53D060E5548B3B53D89CFCE9455</vt:lpwstr>
  </property>
</Properties>
</file>