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0"/>
  </p:notesMasterIdLst>
  <p:sldIdLst>
    <p:sldId id="329" r:id="rId5"/>
    <p:sldId id="259" r:id="rId6"/>
    <p:sldId id="260" r:id="rId7"/>
    <p:sldId id="261" r:id="rId8"/>
    <p:sldId id="330" r:id="rId9"/>
    <p:sldId id="328" r:id="rId10"/>
    <p:sldId id="331" r:id="rId11"/>
    <p:sldId id="262" r:id="rId12"/>
    <p:sldId id="263" r:id="rId13"/>
    <p:sldId id="265" r:id="rId14"/>
    <p:sldId id="266" r:id="rId15"/>
    <p:sldId id="267" r:id="rId16"/>
    <p:sldId id="332" r:id="rId17"/>
    <p:sldId id="269" r:id="rId18"/>
    <p:sldId id="270" r:id="rId19"/>
    <p:sldId id="276" r:id="rId20"/>
    <p:sldId id="333" r:id="rId21"/>
    <p:sldId id="334" r:id="rId22"/>
    <p:sldId id="335" r:id="rId23"/>
    <p:sldId id="281" r:id="rId24"/>
    <p:sldId id="327" r:id="rId25"/>
    <p:sldId id="282" r:id="rId26"/>
    <p:sldId id="286" r:id="rId27"/>
    <p:sldId id="287" r:id="rId28"/>
    <p:sldId id="26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etting Started" id="{3B34EB3C-AB5B-48DA-947D-DE03D1CDFC92}">
          <p14:sldIdLst>
            <p14:sldId id="329"/>
            <p14:sldId id="259"/>
            <p14:sldId id="260"/>
            <p14:sldId id="261"/>
            <p14:sldId id="330"/>
            <p14:sldId id="328"/>
          </p14:sldIdLst>
        </p14:section>
        <p14:section name="Introduction" id="{3F794504-428C-4683-A881-8C50C6AFD069}">
          <p14:sldIdLst>
            <p14:sldId id="331"/>
            <p14:sldId id="262"/>
          </p14:sldIdLst>
        </p14:section>
        <p14:section name="Understanding Disability" id="{16ABA97F-7DEA-4B29-9172-D92BFDB8E989}">
          <p14:sldIdLst>
            <p14:sldId id="263"/>
            <p14:sldId id="265"/>
            <p14:sldId id="266"/>
            <p14:sldId id="267"/>
          </p14:sldIdLst>
        </p14:section>
        <p14:section name="Five Aspects of a Disability Confident Employer" id="{BDD59277-8261-486A-B9AA-D3B889EBB69B}">
          <p14:sldIdLst>
            <p14:sldId id="332"/>
            <p14:sldId id="269"/>
            <p14:sldId id="270"/>
          </p14:sldIdLst>
        </p14:section>
        <p14:section name="How We Can All Contribute" id="{744FE605-DE29-47DE-B3FB-76FC3A218EEE}">
          <p14:sldIdLst>
            <p14:sldId id="276"/>
            <p14:sldId id="333"/>
            <p14:sldId id="334"/>
            <p14:sldId id="335"/>
            <p14:sldId id="281"/>
            <p14:sldId id="327"/>
          </p14:sldIdLst>
        </p14:section>
        <p14:section name="Conclusion" id="{BEB49890-B037-4A5E-91BB-5288D73C9A2C}">
          <p14:sldIdLst>
            <p14:sldId id="282"/>
            <p14:sldId id="286"/>
            <p14:sldId id="287"/>
            <p14:sldId id="264"/>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7A383F-7529-1B2C-C33C-B6088831C884}" name="Vanessa Sinclair" initials="VS" userId="S::vsinclair@ccrw.org::b5a85280-b006-43fb-973a-45f0753db8e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765AD"/>
    <a:srgbClr val="0F386B"/>
    <a:srgbClr val="0A2F5B"/>
    <a:srgbClr val="2967B3"/>
    <a:srgbClr val="1F579C"/>
    <a:srgbClr val="164B8C"/>
    <a:srgbClr val="104485"/>
    <a:srgbClr val="174278"/>
    <a:srgbClr val="0F3E78"/>
    <a:srgbClr val="D2DE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D6390E-D9FF-49DF-B678-F73A44C9E594}" v="63" dt="2026-02-09T13:07:49.288"/>
    <p1510:client id="{D5FBF30F-ED18-40B5-9A67-F81FD4FEE60A}" v="3" dt="2026-02-09T13:20:16.809"/>
    <p1510:client id="{E525719C-EAA7-2D04-4C04-F1BBCC71C78C}" v="221" dt="2026-02-10T20:14:22.3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6569" autoAdjust="0"/>
  </p:normalViewPr>
  <p:slideViewPr>
    <p:cSldViewPr snapToGrid="0">
      <p:cViewPr varScale="1">
        <p:scale>
          <a:sx n="42" d="100"/>
          <a:sy n="42" d="100"/>
        </p:scale>
        <p:origin x="160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0C5A1C-46D9-4B51-AA3E-69204C9FC4EE}" type="datetimeFigureOut">
              <a:rPr lang="en-CA" smtClean="0"/>
              <a:t>2026-02-10</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FCEDCB-58D0-427E-8F9E-D6FDA65F8298}" type="slidenum">
              <a:rPr lang="en-CA" smtClean="0"/>
              <a:t>‹#›</a:t>
            </a:fld>
            <a:endParaRPr lang="en-CA"/>
          </a:p>
        </p:txBody>
      </p:sp>
    </p:spTree>
    <p:extLst>
      <p:ext uri="{BB962C8B-B14F-4D97-AF65-F5344CB8AC3E}">
        <p14:creationId xmlns:p14="http://schemas.microsoft.com/office/powerpoint/2010/main" val="4293804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fr-FR" sz="1200" b="1" i="0" kern="1200" dirty="0">
              <a:solidFill>
                <a:schemeClr val="tx1"/>
              </a:solidFill>
              <a:effectLst/>
              <a:latin typeface="+mn-lt"/>
            </a:endParaRPr>
          </a:p>
        </p:txBody>
      </p:sp>
      <p:sp>
        <p:nvSpPr>
          <p:cNvPr id="4" name="Slide Number Placeholder 3"/>
          <p:cNvSpPr>
            <a:spLocks noGrp="1"/>
          </p:cNvSpPr>
          <p:nvPr>
            <p:ph type="sldNum" sz="quarter" idx="5"/>
          </p:nvPr>
        </p:nvSpPr>
        <p:spPr/>
        <p:txBody>
          <a:bodyPr/>
          <a:lstStyle/>
          <a:p>
            <a:fld id="{86FCEDCB-58D0-427E-8F9E-D6FDA65F8298}" type="slidenum">
              <a:rPr lang="en-CA" smtClean="0"/>
              <a:t>8</a:t>
            </a:fld>
            <a:endParaRPr lang="en-CA"/>
          </a:p>
        </p:txBody>
      </p:sp>
    </p:spTree>
    <p:extLst>
      <p:ext uri="{BB962C8B-B14F-4D97-AF65-F5344CB8AC3E}">
        <p14:creationId xmlns:p14="http://schemas.microsoft.com/office/powerpoint/2010/main" val="3736361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86FCEDCB-58D0-427E-8F9E-D6FDA65F8298}" type="slidenum">
              <a:rPr lang="en-CA" smtClean="0"/>
              <a:t>8</a:t>
            </a:fld>
            <a:endParaRPr lang="en-CA"/>
          </a:p>
        </p:txBody>
      </p:sp>
    </p:spTree>
    <p:extLst>
      <p:ext uri="{BB962C8B-B14F-4D97-AF65-F5344CB8AC3E}">
        <p14:creationId xmlns:p14="http://schemas.microsoft.com/office/powerpoint/2010/main" val="3677473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86FCEDCB-58D0-427E-8F9E-D6FDA65F8298}" type="slidenum">
              <a:rPr lang="en-CA" smtClean="0"/>
              <a:t>9</a:t>
            </a:fld>
            <a:endParaRPr lang="en-CA"/>
          </a:p>
        </p:txBody>
      </p:sp>
    </p:spTree>
    <p:extLst>
      <p:ext uri="{BB962C8B-B14F-4D97-AF65-F5344CB8AC3E}">
        <p14:creationId xmlns:p14="http://schemas.microsoft.com/office/powerpoint/2010/main" val="763053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p:txBody>
      </p:sp>
      <p:sp>
        <p:nvSpPr>
          <p:cNvPr id="4" name="Slide Number Placeholder 3"/>
          <p:cNvSpPr>
            <a:spLocks noGrp="1"/>
          </p:cNvSpPr>
          <p:nvPr>
            <p:ph type="sldNum" sz="quarter" idx="5"/>
          </p:nvPr>
        </p:nvSpPr>
        <p:spPr/>
        <p:txBody>
          <a:bodyPr/>
          <a:lstStyle/>
          <a:p>
            <a:fld id="{86FCEDCB-58D0-427E-8F9E-D6FDA65F8298}" type="slidenum">
              <a:rPr lang="en-CA" smtClean="0"/>
              <a:t>10</a:t>
            </a:fld>
            <a:endParaRPr lang="en-CA"/>
          </a:p>
        </p:txBody>
      </p:sp>
    </p:spTree>
    <p:extLst>
      <p:ext uri="{BB962C8B-B14F-4D97-AF65-F5344CB8AC3E}">
        <p14:creationId xmlns:p14="http://schemas.microsoft.com/office/powerpoint/2010/main" val="3668279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86FCEDCB-58D0-427E-8F9E-D6FDA65F8298}" type="slidenum">
              <a:rPr lang="en-CA" smtClean="0"/>
              <a:t>11</a:t>
            </a:fld>
            <a:endParaRPr lang="en-CA"/>
          </a:p>
        </p:txBody>
      </p:sp>
    </p:spTree>
    <p:extLst>
      <p:ext uri="{BB962C8B-B14F-4D97-AF65-F5344CB8AC3E}">
        <p14:creationId xmlns:p14="http://schemas.microsoft.com/office/powerpoint/2010/main" val="4098171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86FCEDCB-58D0-427E-8F9E-D6FDA65F8298}" type="slidenum">
              <a:rPr lang="en-CA" smtClean="0"/>
              <a:t>12</a:t>
            </a:fld>
            <a:endParaRPr lang="en-CA"/>
          </a:p>
        </p:txBody>
      </p:sp>
    </p:spTree>
    <p:extLst>
      <p:ext uri="{BB962C8B-B14F-4D97-AF65-F5344CB8AC3E}">
        <p14:creationId xmlns:p14="http://schemas.microsoft.com/office/powerpoint/2010/main" val="1119445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b="1" dirty="0"/>
          </a:p>
        </p:txBody>
      </p:sp>
      <p:sp>
        <p:nvSpPr>
          <p:cNvPr id="4" name="Slide Number Placeholder 3"/>
          <p:cNvSpPr>
            <a:spLocks noGrp="1"/>
          </p:cNvSpPr>
          <p:nvPr>
            <p:ph type="sldNum" sz="quarter" idx="5"/>
          </p:nvPr>
        </p:nvSpPr>
        <p:spPr/>
        <p:txBody>
          <a:bodyPr/>
          <a:lstStyle/>
          <a:p>
            <a:fld id="{86FCEDCB-58D0-427E-8F9E-D6FDA65F8298}" type="slidenum">
              <a:rPr lang="en-CA" smtClean="0"/>
              <a:t>14</a:t>
            </a:fld>
            <a:endParaRPr lang="en-CA"/>
          </a:p>
        </p:txBody>
      </p:sp>
    </p:spTree>
    <p:extLst>
      <p:ext uri="{BB962C8B-B14F-4D97-AF65-F5344CB8AC3E}">
        <p14:creationId xmlns:p14="http://schemas.microsoft.com/office/powerpoint/2010/main" val="1989558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86FCEDCB-58D0-427E-8F9E-D6FDA65F8298}" type="slidenum">
              <a:rPr lang="en-CA" smtClean="0"/>
              <a:t>14</a:t>
            </a:fld>
            <a:endParaRPr lang="en-CA"/>
          </a:p>
        </p:txBody>
      </p:sp>
    </p:spTree>
    <p:extLst>
      <p:ext uri="{BB962C8B-B14F-4D97-AF65-F5344CB8AC3E}">
        <p14:creationId xmlns:p14="http://schemas.microsoft.com/office/powerpoint/2010/main" val="673019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86FCEDCB-58D0-427E-8F9E-D6FDA65F8298}" type="slidenum">
              <a:rPr lang="en-CA" smtClean="0"/>
              <a:t>15</a:t>
            </a:fld>
            <a:endParaRPr lang="en-CA"/>
          </a:p>
        </p:txBody>
      </p:sp>
    </p:spTree>
    <p:extLst>
      <p:ext uri="{BB962C8B-B14F-4D97-AF65-F5344CB8AC3E}">
        <p14:creationId xmlns:p14="http://schemas.microsoft.com/office/powerpoint/2010/main" val="4138695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86FCEDCB-58D0-427E-8F9E-D6FDA65F8298}" type="slidenum">
              <a:rPr lang="en-CA" smtClean="0"/>
              <a:t>16</a:t>
            </a:fld>
            <a:endParaRPr lang="en-CA"/>
          </a:p>
        </p:txBody>
      </p:sp>
    </p:spTree>
    <p:extLst>
      <p:ext uri="{BB962C8B-B14F-4D97-AF65-F5344CB8AC3E}">
        <p14:creationId xmlns:p14="http://schemas.microsoft.com/office/powerpoint/2010/main" val="796188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b="1" dirty="0"/>
          </a:p>
        </p:txBody>
      </p:sp>
      <p:sp>
        <p:nvSpPr>
          <p:cNvPr id="4" name="Slide Number Placeholder 3"/>
          <p:cNvSpPr>
            <a:spLocks noGrp="1"/>
          </p:cNvSpPr>
          <p:nvPr>
            <p:ph type="sldNum" sz="quarter" idx="5"/>
          </p:nvPr>
        </p:nvSpPr>
        <p:spPr/>
        <p:txBody>
          <a:bodyPr/>
          <a:lstStyle/>
          <a:p>
            <a:fld id="{86FCEDCB-58D0-427E-8F9E-D6FDA65F8298}" type="slidenum">
              <a:rPr lang="en-CA" smtClean="0"/>
              <a:t>18</a:t>
            </a:fld>
            <a:endParaRPr lang="en-CA"/>
          </a:p>
        </p:txBody>
      </p:sp>
    </p:spTree>
    <p:extLst>
      <p:ext uri="{BB962C8B-B14F-4D97-AF65-F5344CB8AC3E}">
        <p14:creationId xmlns:p14="http://schemas.microsoft.com/office/powerpoint/2010/main" val="860322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b="1" dirty="0"/>
          </a:p>
        </p:txBody>
      </p:sp>
      <p:sp>
        <p:nvSpPr>
          <p:cNvPr id="4" name="Slide Number Placeholder 3"/>
          <p:cNvSpPr>
            <a:spLocks noGrp="1"/>
          </p:cNvSpPr>
          <p:nvPr>
            <p:ph type="sldNum" sz="quarter" idx="5"/>
          </p:nvPr>
        </p:nvSpPr>
        <p:spPr/>
        <p:txBody>
          <a:bodyPr/>
          <a:lstStyle/>
          <a:p>
            <a:fld id="{86FCEDCB-58D0-427E-8F9E-D6FDA65F8298}" type="slidenum">
              <a:rPr lang="en-CA" smtClean="0"/>
              <a:t>19</a:t>
            </a:fld>
            <a:endParaRPr lang="en-CA"/>
          </a:p>
        </p:txBody>
      </p:sp>
    </p:spTree>
    <p:extLst>
      <p:ext uri="{BB962C8B-B14F-4D97-AF65-F5344CB8AC3E}">
        <p14:creationId xmlns:p14="http://schemas.microsoft.com/office/powerpoint/2010/main" val="23444003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b="1" dirty="0"/>
          </a:p>
        </p:txBody>
      </p:sp>
      <p:sp>
        <p:nvSpPr>
          <p:cNvPr id="4" name="Slide Number Placeholder 3"/>
          <p:cNvSpPr>
            <a:spLocks noGrp="1"/>
          </p:cNvSpPr>
          <p:nvPr>
            <p:ph type="sldNum" sz="quarter" idx="5"/>
          </p:nvPr>
        </p:nvSpPr>
        <p:spPr/>
        <p:txBody>
          <a:bodyPr/>
          <a:lstStyle/>
          <a:p>
            <a:fld id="{86FCEDCB-58D0-427E-8F9E-D6FDA65F8298}" type="slidenum">
              <a:rPr lang="en-CA" smtClean="0"/>
              <a:t>20</a:t>
            </a:fld>
            <a:endParaRPr lang="en-CA"/>
          </a:p>
        </p:txBody>
      </p:sp>
    </p:spTree>
    <p:extLst>
      <p:ext uri="{BB962C8B-B14F-4D97-AF65-F5344CB8AC3E}">
        <p14:creationId xmlns:p14="http://schemas.microsoft.com/office/powerpoint/2010/main" val="34877926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86FCEDCB-58D0-427E-8F9E-D6FDA65F8298}" type="slidenum">
              <a:rPr lang="en-CA" smtClean="0"/>
              <a:t>20</a:t>
            </a:fld>
            <a:endParaRPr lang="en-CA"/>
          </a:p>
        </p:txBody>
      </p:sp>
    </p:spTree>
    <p:extLst>
      <p:ext uri="{BB962C8B-B14F-4D97-AF65-F5344CB8AC3E}">
        <p14:creationId xmlns:p14="http://schemas.microsoft.com/office/powerpoint/2010/main" val="35303651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464470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86FCEDCB-58D0-427E-8F9E-D6FDA65F8298}" type="slidenum">
              <a:rPr lang="en-CA" smtClean="0"/>
              <a:t>22</a:t>
            </a:fld>
            <a:endParaRPr lang="en-CA"/>
          </a:p>
        </p:txBody>
      </p:sp>
    </p:spTree>
    <p:extLst>
      <p:ext uri="{BB962C8B-B14F-4D97-AF65-F5344CB8AC3E}">
        <p14:creationId xmlns:p14="http://schemas.microsoft.com/office/powerpoint/2010/main" val="12409652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86FCEDCB-58D0-427E-8F9E-D6FDA65F8298}" type="slidenum">
              <a:rPr lang="en-CA" smtClean="0"/>
              <a:t>23</a:t>
            </a:fld>
            <a:endParaRPr lang="en-CA"/>
          </a:p>
        </p:txBody>
      </p:sp>
    </p:spTree>
    <p:extLst>
      <p:ext uri="{BB962C8B-B14F-4D97-AF65-F5344CB8AC3E}">
        <p14:creationId xmlns:p14="http://schemas.microsoft.com/office/powerpoint/2010/main" val="693027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C3C05-7304-FD79-904D-FC5CDF5C30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A33E266B-1485-23C6-5ABF-AD0318CA1E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286BDB2B-0DB8-7E9E-E1FD-E13D84C67C67}"/>
              </a:ext>
            </a:extLst>
          </p:cNvPr>
          <p:cNvSpPr>
            <a:spLocks noGrp="1"/>
          </p:cNvSpPr>
          <p:nvPr>
            <p:ph type="dt" sz="half" idx="10"/>
          </p:nvPr>
        </p:nvSpPr>
        <p:spPr/>
        <p:txBody>
          <a:bodyPr/>
          <a:lstStyle>
            <a:lvl1pPr>
              <a:defRPr/>
            </a:lvl1pPr>
          </a:lstStyle>
          <a:p>
            <a:r>
              <a:rPr lang="en-CA" dirty="0"/>
              <a:t>www.untappedtalent.ca</a:t>
            </a:r>
          </a:p>
        </p:txBody>
      </p:sp>
      <p:sp>
        <p:nvSpPr>
          <p:cNvPr id="5" name="Footer Placeholder 4">
            <a:extLst>
              <a:ext uri="{FF2B5EF4-FFF2-40B4-BE49-F238E27FC236}">
                <a16:creationId xmlns:a16="http://schemas.microsoft.com/office/drawing/2014/main" id="{EB3E6C04-09D1-1C9F-39E7-B92D6F4DCF2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25CFD13E-C56A-C704-2F58-DAE0C734ACDE}"/>
              </a:ext>
            </a:extLst>
          </p:cNvPr>
          <p:cNvSpPr>
            <a:spLocks noGrp="1"/>
          </p:cNvSpPr>
          <p:nvPr>
            <p:ph type="sldNum" sz="quarter" idx="12"/>
          </p:nvPr>
        </p:nvSpPr>
        <p:spPr/>
        <p:txBody>
          <a:bodyPr/>
          <a:lstStyle/>
          <a:p>
            <a:fld id="{7261B473-AA51-424B-A765-0F9FA5D88CE3}" type="slidenum">
              <a:rPr lang="en-CA" smtClean="0"/>
              <a:t>‹#›</a:t>
            </a:fld>
            <a:endParaRPr lang="en-CA"/>
          </a:p>
        </p:txBody>
      </p:sp>
    </p:spTree>
    <p:extLst>
      <p:ext uri="{BB962C8B-B14F-4D97-AF65-F5344CB8AC3E}">
        <p14:creationId xmlns:p14="http://schemas.microsoft.com/office/powerpoint/2010/main" val="2571171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717B9-8399-EC98-1122-5DEA3C915216}"/>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79C05E54-1CB7-C1C9-8CFE-FD3D9AC476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27E660C-EE4B-44E5-C7DE-ACC44193C8A8}"/>
              </a:ext>
            </a:extLst>
          </p:cNvPr>
          <p:cNvSpPr>
            <a:spLocks noGrp="1"/>
          </p:cNvSpPr>
          <p:nvPr>
            <p:ph type="dt" sz="half" idx="10"/>
          </p:nvPr>
        </p:nvSpPr>
        <p:spPr/>
        <p:txBody>
          <a:bodyPr/>
          <a:lstStyle/>
          <a:p>
            <a:fld id="{12C2A007-1664-4842-AB78-0801DF91F771}" type="datetimeFigureOut">
              <a:rPr lang="en-CA" smtClean="0"/>
              <a:t>2026-02-10</a:t>
            </a:fld>
            <a:endParaRPr lang="en-CA"/>
          </a:p>
        </p:txBody>
      </p:sp>
      <p:sp>
        <p:nvSpPr>
          <p:cNvPr id="5" name="Footer Placeholder 4">
            <a:extLst>
              <a:ext uri="{FF2B5EF4-FFF2-40B4-BE49-F238E27FC236}">
                <a16:creationId xmlns:a16="http://schemas.microsoft.com/office/drawing/2014/main" id="{78AABBBC-6595-B14F-91DA-5265462D80C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DEA9F80B-D771-920B-DC1B-99864865EF52}"/>
              </a:ext>
            </a:extLst>
          </p:cNvPr>
          <p:cNvSpPr>
            <a:spLocks noGrp="1"/>
          </p:cNvSpPr>
          <p:nvPr>
            <p:ph type="sldNum" sz="quarter" idx="12"/>
          </p:nvPr>
        </p:nvSpPr>
        <p:spPr/>
        <p:txBody>
          <a:bodyPr/>
          <a:lstStyle/>
          <a:p>
            <a:fld id="{7261B473-AA51-424B-A765-0F9FA5D88CE3}" type="slidenum">
              <a:rPr lang="en-CA" smtClean="0"/>
              <a:t>‹#›</a:t>
            </a:fld>
            <a:endParaRPr lang="en-CA" dirty="0"/>
          </a:p>
        </p:txBody>
      </p:sp>
    </p:spTree>
    <p:extLst>
      <p:ext uri="{BB962C8B-B14F-4D97-AF65-F5344CB8AC3E}">
        <p14:creationId xmlns:p14="http://schemas.microsoft.com/office/powerpoint/2010/main" val="3193647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A16F1-05FA-309B-A60E-0A442D3EC7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E987ADB0-B421-A323-3D96-A3085C41BEE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448F78-3A52-E7D3-D7E2-E36B7CEE7DD8}"/>
              </a:ext>
            </a:extLst>
          </p:cNvPr>
          <p:cNvSpPr>
            <a:spLocks noGrp="1"/>
          </p:cNvSpPr>
          <p:nvPr>
            <p:ph type="dt" sz="half" idx="10"/>
          </p:nvPr>
        </p:nvSpPr>
        <p:spPr/>
        <p:txBody>
          <a:bodyPr/>
          <a:lstStyle/>
          <a:p>
            <a:fld id="{12C2A007-1664-4842-AB78-0801DF91F771}" type="datetimeFigureOut">
              <a:rPr lang="en-CA" smtClean="0"/>
              <a:t>2026-02-10</a:t>
            </a:fld>
            <a:endParaRPr lang="en-CA"/>
          </a:p>
        </p:txBody>
      </p:sp>
      <p:sp>
        <p:nvSpPr>
          <p:cNvPr id="5" name="Footer Placeholder 4">
            <a:extLst>
              <a:ext uri="{FF2B5EF4-FFF2-40B4-BE49-F238E27FC236}">
                <a16:creationId xmlns:a16="http://schemas.microsoft.com/office/drawing/2014/main" id="{2E25D96F-F236-D7DF-D385-446EB900D06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7830B71-118C-C4BC-5CF3-6F7FD0DB49E4}"/>
              </a:ext>
            </a:extLst>
          </p:cNvPr>
          <p:cNvSpPr>
            <a:spLocks noGrp="1"/>
          </p:cNvSpPr>
          <p:nvPr>
            <p:ph type="sldNum" sz="quarter" idx="12"/>
          </p:nvPr>
        </p:nvSpPr>
        <p:spPr/>
        <p:txBody>
          <a:bodyPr/>
          <a:lstStyle/>
          <a:p>
            <a:fld id="{7261B473-AA51-424B-A765-0F9FA5D88CE3}" type="slidenum">
              <a:rPr lang="en-CA" smtClean="0"/>
              <a:t>‹#›</a:t>
            </a:fld>
            <a:endParaRPr lang="en-CA"/>
          </a:p>
        </p:txBody>
      </p:sp>
    </p:spTree>
    <p:extLst>
      <p:ext uri="{BB962C8B-B14F-4D97-AF65-F5344CB8AC3E}">
        <p14:creationId xmlns:p14="http://schemas.microsoft.com/office/powerpoint/2010/main" val="4276830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0ADCE-EEF4-5EE9-A5AA-AA3369293B56}"/>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31B19CFF-179D-E046-5008-6E95EF5C711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8EBAB1FA-5B2A-1AEF-64BC-25723B97C8F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383BCDA0-1584-4C69-9471-80DCAE941619}"/>
              </a:ext>
            </a:extLst>
          </p:cNvPr>
          <p:cNvSpPr>
            <a:spLocks noGrp="1"/>
          </p:cNvSpPr>
          <p:nvPr>
            <p:ph type="dt" sz="half" idx="10"/>
          </p:nvPr>
        </p:nvSpPr>
        <p:spPr/>
        <p:txBody>
          <a:bodyPr/>
          <a:lstStyle/>
          <a:p>
            <a:fld id="{12C2A007-1664-4842-AB78-0801DF91F771}" type="datetimeFigureOut">
              <a:rPr lang="en-CA" smtClean="0"/>
              <a:t>2026-02-10</a:t>
            </a:fld>
            <a:endParaRPr lang="en-CA"/>
          </a:p>
        </p:txBody>
      </p:sp>
      <p:sp>
        <p:nvSpPr>
          <p:cNvPr id="6" name="Footer Placeholder 5">
            <a:extLst>
              <a:ext uri="{FF2B5EF4-FFF2-40B4-BE49-F238E27FC236}">
                <a16:creationId xmlns:a16="http://schemas.microsoft.com/office/drawing/2014/main" id="{C3EDE166-D9AE-E06E-E78D-94C825D4F5CF}"/>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6F2B99E4-F56E-E91F-D154-2FA1C600636F}"/>
              </a:ext>
            </a:extLst>
          </p:cNvPr>
          <p:cNvSpPr>
            <a:spLocks noGrp="1"/>
          </p:cNvSpPr>
          <p:nvPr>
            <p:ph type="sldNum" sz="quarter" idx="12"/>
          </p:nvPr>
        </p:nvSpPr>
        <p:spPr/>
        <p:txBody>
          <a:bodyPr/>
          <a:lstStyle/>
          <a:p>
            <a:fld id="{7261B473-AA51-424B-A765-0F9FA5D88CE3}" type="slidenum">
              <a:rPr lang="en-CA" smtClean="0"/>
              <a:t>‹#›</a:t>
            </a:fld>
            <a:endParaRPr lang="en-CA"/>
          </a:p>
        </p:txBody>
      </p:sp>
    </p:spTree>
    <p:extLst>
      <p:ext uri="{BB962C8B-B14F-4D97-AF65-F5344CB8AC3E}">
        <p14:creationId xmlns:p14="http://schemas.microsoft.com/office/powerpoint/2010/main" val="638776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0F445-66AC-BB21-D742-0B81FF47F84D}"/>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AB08D897-137A-576C-6BFA-2C9DEBDC04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D8C990-C460-EFF2-C189-FB4C1D8D016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938B7AC2-BA98-41FE-43EF-2D0DB11BC2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F540F4-68BB-F197-EE51-53993829A56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383FBD82-DD07-80EE-2B0F-C69672F89B29}"/>
              </a:ext>
            </a:extLst>
          </p:cNvPr>
          <p:cNvSpPr>
            <a:spLocks noGrp="1"/>
          </p:cNvSpPr>
          <p:nvPr>
            <p:ph type="dt" sz="half" idx="10"/>
          </p:nvPr>
        </p:nvSpPr>
        <p:spPr/>
        <p:txBody>
          <a:bodyPr/>
          <a:lstStyle/>
          <a:p>
            <a:fld id="{12C2A007-1664-4842-AB78-0801DF91F771}" type="datetimeFigureOut">
              <a:rPr lang="en-CA" smtClean="0"/>
              <a:t>2026-02-10</a:t>
            </a:fld>
            <a:endParaRPr lang="en-CA"/>
          </a:p>
        </p:txBody>
      </p:sp>
      <p:sp>
        <p:nvSpPr>
          <p:cNvPr id="8" name="Footer Placeholder 7">
            <a:extLst>
              <a:ext uri="{FF2B5EF4-FFF2-40B4-BE49-F238E27FC236}">
                <a16:creationId xmlns:a16="http://schemas.microsoft.com/office/drawing/2014/main" id="{23103C45-1782-1437-EE58-6C059477E304}"/>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57856310-62A2-081F-CAAD-8C4460AD9784}"/>
              </a:ext>
            </a:extLst>
          </p:cNvPr>
          <p:cNvSpPr>
            <a:spLocks noGrp="1"/>
          </p:cNvSpPr>
          <p:nvPr>
            <p:ph type="sldNum" sz="quarter" idx="12"/>
          </p:nvPr>
        </p:nvSpPr>
        <p:spPr/>
        <p:txBody>
          <a:bodyPr/>
          <a:lstStyle/>
          <a:p>
            <a:fld id="{7261B473-AA51-424B-A765-0F9FA5D88CE3}" type="slidenum">
              <a:rPr lang="en-CA" smtClean="0"/>
              <a:t>‹#›</a:t>
            </a:fld>
            <a:endParaRPr lang="en-CA"/>
          </a:p>
        </p:txBody>
      </p:sp>
    </p:spTree>
    <p:extLst>
      <p:ext uri="{BB962C8B-B14F-4D97-AF65-F5344CB8AC3E}">
        <p14:creationId xmlns:p14="http://schemas.microsoft.com/office/powerpoint/2010/main" val="4185184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C2834-DE3F-C91C-3F3D-832DC6B1C2B1}"/>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601FD0ED-1548-8C34-8E7C-5A0BEECFFE7D}"/>
              </a:ext>
            </a:extLst>
          </p:cNvPr>
          <p:cNvSpPr>
            <a:spLocks noGrp="1"/>
          </p:cNvSpPr>
          <p:nvPr>
            <p:ph type="dt" sz="half" idx="10"/>
          </p:nvPr>
        </p:nvSpPr>
        <p:spPr/>
        <p:txBody>
          <a:bodyPr/>
          <a:lstStyle/>
          <a:p>
            <a:fld id="{12C2A007-1664-4842-AB78-0801DF91F771}" type="datetimeFigureOut">
              <a:rPr lang="en-CA" smtClean="0"/>
              <a:t>2026-02-10</a:t>
            </a:fld>
            <a:endParaRPr lang="en-CA"/>
          </a:p>
        </p:txBody>
      </p:sp>
      <p:sp>
        <p:nvSpPr>
          <p:cNvPr id="4" name="Footer Placeholder 3">
            <a:extLst>
              <a:ext uri="{FF2B5EF4-FFF2-40B4-BE49-F238E27FC236}">
                <a16:creationId xmlns:a16="http://schemas.microsoft.com/office/drawing/2014/main" id="{D350832F-9108-4B89-A870-17AE90A1E115}"/>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F332B93C-8180-6CE7-3426-D9E5C059815B}"/>
              </a:ext>
            </a:extLst>
          </p:cNvPr>
          <p:cNvSpPr>
            <a:spLocks noGrp="1"/>
          </p:cNvSpPr>
          <p:nvPr>
            <p:ph type="sldNum" sz="quarter" idx="12"/>
          </p:nvPr>
        </p:nvSpPr>
        <p:spPr/>
        <p:txBody>
          <a:bodyPr/>
          <a:lstStyle/>
          <a:p>
            <a:fld id="{7261B473-AA51-424B-A765-0F9FA5D88CE3}" type="slidenum">
              <a:rPr lang="en-CA" smtClean="0"/>
              <a:t>‹#›</a:t>
            </a:fld>
            <a:endParaRPr lang="en-CA"/>
          </a:p>
        </p:txBody>
      </p:sp>
    </p:spTree>
    <p:extLst>
      <p:ext uri="{BB962C8B-B14F-4D97-AF65-F5344CB8AC3E}">
        <p14:creationId xmlns:p14="http://schemas.microsoft.com/office/powerpoint/2010/main" val="598411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8506C4-F528-F291-3E9F-FA40C30FDF42}"/>
              </a:ext>
            </a:extLst>
          </p:cNvPr>
          <p:cNvSpPr>
            <a:spLocks noGrp="1"/>
          </p:cNvSpPr>
          <p:nvPr>
            <p:ph type="dt" sz="half" idx="10"/>
          </p:nvPr>
        </p:nvSpPr>
        <p:spPr/>
        <p:txBody>
          <a:bodyPr/>
          <a:lstStyle/>
          <a:p>
            <a:fld id="{12C2A007-1664-4842-AB78-0801DF91F771}" type="datetimeFigureOut">
              <a:rPr lang="en-CA" smtClean="0"/>
              <a:t>2026-02-10</a:t>
            </a:fld>
            <a:endParaRPr lang="en-CA"/>
          </a:p>
        </p:txBody>
      </p:sp>
      <p:sp>
        <p:nvSpPr>
          <p:cNvPr id="3" name="Footer Placeholder 2">
            <a:extLst>
              <a:ext uri="{FF2B5EF4-FFF2-40B4-BE49-F238E27FC236}">
                <a16:creationId xmlns:a16="http://schemas.microsoft.com/office/drawing/2014/main" id="{5EBFC192-7A85-2635-113E-F6451D05FACD}"/>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679D9260-8E3E-CBC6-00E4-89936C6B98A8}"/>
              </a:ext>
            </a:extLst>
          </p:cNvPr>
          <p:cNvSpPr>
            <a:spLocks noGrp="1"/>
          </p:cNvSpPr>
          <p:nvPr>
            <p:ph type="sldNum" sz="quarter" idx="12"/>
          </p:nvPr>
        </p:nvSpPr>
        <p:spPr/>
        <p:txBody>
          <a:bodyPr/>
          <a:lstStyle/>
          <a:p>
            <a:fld id="{7261B473-AA51-424B-A765-0F9FA5D88CE3}" type="slidenum">
              <a:rPr lang="en-CA" smtClean="0"/>
              <a:t>‹#›</a:t>
            </a:fld>
            <a:endParaRPr lang="en-CA"/>
          </a:p>
        </p:txBody>
      </p:sp>
    </p:spTree>
    <p:extLst>
      <p:ext uri="{BB962C8B-B14F-4D97-AF65-F5344CB8AC3E}">
        <p14:creationId xmlns:p14="http://schemas.microsoft.com/office/powerpoint/2010/main" val="2884968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2B4BF-7AFC-0BAB-F37B-0F300B145A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9672F48C-ABDC-19E4-62E9-95CB4ED9DA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6690C87E-680C-A53E-2929-CD1F0DE77C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8D5097-0862-2E17-F52D-C31108540F4F}"/>
              </a:ext>
            </a:extLst>
          </p:cNvPr>
          <p:cNvSpPr>
            <a:spLocks noGrp="1"/>
          </p:cNvSpPr>
          <p:nvPr>
            <p:ph type="dt" sz="half" idx="10"/>
          </p:nvPr>
        </p:nvSpPr>
        <p:spPr/>
        <p:txBody>
          <a:bodyPr/>
          <a:lstStyle/>
          <a:p>
            <a:fld id="{12C2A007-1664-4842-AB78-0801DF91F771}" type="datetimeFigureOut">
              <a:rPr lang="en-CA" smtClean="0"/>
              <a:t>2026-02-10</a:t>
            </a:fld>
            <a:endParaRPr lang="en-CA"/>
          </a:p>
        </p:txBody>
      </p:sp>
      <p:sp>
        <p:nvSpPr>
          <p:cNvPr id="6" name="Footer Placeholder 5">
            <a:extLst>
              <a:ext uri="{FF2B5EF4-FFF2-40B4-BE49-F238E27FC236}">
                <a16:creationId xmlns:a16="http://schemas.microsoft.com/office/drawing/2014/main" id="{39FD9115-BB7B-391A-035E-C8043FDE1F51}"/>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74CBFB5-279C-AA72-E077-98DFED70C0ED}"/>
              </a:ext>
            </a:extLst>
          </p:cNvPr>
          <p:cNvSpPr>
            <a:spLocks noGrp="1"/>
          </p:cNvSpPr>
          <p:nvPr>
            <p:ph type="sldNum" sz="quarter" idx="12"/>
          </p:nvPr>
        </p:nvSpPr>
        <p:spPr/>
        <p:txBody>
          <a:bodyPr/>
          <a:lstStyle/>
          <a:p>
            <a:fld id="{7261B473-AA51-424B-A765-0F9FA5D88CE3}" type="slidenum">
              <a:rPr lang="en-CA" smtClean="0"/>
              <a:t>‹#›</a:t>
            </a:fld>
            <a:endParaRPr lang="en-CA"/>
          </a:p>
        </p:txBody>
      </p:sp>
    </p:spTree>
    <p:extLst>
      <p:ext uri="{BB962C8B-B14F-4D97-AF65-F5344CB8AC3E}">
        <p14:creationId xmlns:p14="http://schemas.microsoft.com/office/powerpoint/2010/main" val="1571522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F002B-4B10-90F0-4FEE-92852C4EC2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7A89DC0A-E724-67FD-CB4B-65E20097C5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CA"/>
          </a:p>
        </p:txBody>
      </p:sp>
      <p:sp>
        <p:nvSpPr>
          <p:cNvPr id="4" name="Text Placeholder 3">
            <a:extLst>
              <a:ext uri="{FF2B5EF4-FFF2-40B4-BE49-F238E27FC236}">
                <a16:creationId xmlns:a16="http://schemas.microsoft.com/office/drawing/2014/main" id="{E603DB2A-4F8F-B23C-9BA4-ED55067D23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AE848E-C8C4-DA34-D98F-D1D20DF4D38D}"/>
              </a:ext>
            </a:extLst>
          </p:cNvPr>
          <p:cNvSpPr>
            <a:spLocks noGrp="1"/>
          </p:cNvSpPr>
          <p:nvPr>
            <p:ph type="dt" sz="half" idx="10"/>
          </p:nvPr>
        </p:nvSpPr>
        <p:spPr/>
        <p:txBody>
          <a:bodyPr/>
          <a:lstStyle/>
          <a:p>
            <a:fld id="{12C2A007-1664-4842-AB78-0801DF91F771}" type="datetimeFigureOut">
              <a:rPr lang="en-CA" smtClean="0"/>
              <a:t>2026-02-10</a:t>
            </a:fld>
            <a:endParaRPr lang="en-CA"/>
          </a:p>
        </p:txBody>
      </p:sp>
      <p:sp>
        <p:nvSpPr>
          <p:cNvPr id="6" name="Footer Placeholder 5">
            <a:extLst>
              <a:ext uri="{FF2B5EF4-FFF2-40B4-BE49-F238E27FC236}">
                <a16:creationId xmlns:a16="http://schemas.microsoft.com/office/drawing/2014/main" id="{3818C1C3-6D40-DCF3-3B09-48C9A785635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E5A85E7-58A5-1129-C977-81CD81037A67}"/>
              </a:ext>
            </a:extLst>
          </p:cNvPr>
          <p:cNvSpPr>
            <a:spLocks noGrp="1"/>
          </p:cNvSpPr>
          <p:nvPr>
            <p:ph type="sldNum" sz="quarter" idx="12"/>
          </p:nvPr>
        </p:nvSpPr>
        <p:spPr/>
        <p:txBody>
          <a:bodyPr/>
          <a:lstStyle/>
          <a:p>
            <a:fld id="{7261B473-AA51-424B-A765-0F9FA5D88CE3}" type="slidenum">
              <a:rPr lang="en-CA" smtClean="0"/>
              <a:t>‹#›</a:t>
            </a:fld>
            <a:endParaRPr lang="en-CA"/>
          </a:p>
        </p:txBody>
      </p:sp>
    </p:spTree>
    <p:extLst>
      <p:ext uri="{BB962C8B-B14F-4D97-AF65-F5344CB8AC3E}">
        <p14:creationId xmlns:p14="http://schemas.microsoft.com/office/powerpoint/2010/main" val="2848079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713BF-ED2F-4210-BEC4-247FC5BE7795}"/>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F2577AA1-7BA5-FCD9-D2E2-FC6D4E1CF1C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A565813-3B90-F3F1-CE5D-5EEADFB232D8}"/>
              </a:ext>
            </a:extLst>
          </p:cNvPr>
          <p:cNvSpPr>
            <a:spLocks noGrp="1"/>
          </p:cNvSpPr>
          <p:nvPr>
            <p:ph type="dt" sz="half" idx="10"/>
          </p:nvPr>
        </p:nvSpPr>
        <p:spPr/>
        <p:txBody>
          <a:bodyPr/>
          <a:lstStyle/>
          <a:p>
            <a:fld id="{12C2A007-1664-4842-AB78-0801DF91F771}" type="datetimeFigureOut">
              <a:rPr lang="en-CA" smtClean="0"/>
              <a:t>2026-02-10</a:t>
            </a:fld>
            <a:endParaRPr lang="en-CA"/>
          </a:p>
        </p:txBody>
      </p:sp>
      <p:sp>
        <p:nvSpPr>
          <p:cNvPr id="5" name="Footer Placeholder 4">
            <a:extLst>
              <a:ext uri="{FF2B5EF4-FFF2-40B4-BE49-F238E27FC236}">
                <a16:creationId xmlns:a16="http://schemas.microsoft.com/office/drawing/2014/main" id="{8993D4DA-AF30-09E3-678E-7F884C8F642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EE929C8-4CFB-A70A-6318-3AB773658C65}"/>
              </a:ext>
            </a:extLst>
          </p:cNvPr>
          <p:cNvSpPr>
            <a:spLocks noGrp="1"/>
          </p:cNvSpPr>
          <p:nvPr>
            <p:ph type="sldNum" sz="quarter" idx="12"/>
          </p:nvPr>
        </p:nvSpPr>
        <p:spPr/>
        <p:txBody>
          <a:bodyPr/>
          <a:lstStyle/>
          <a:p>
            <a:fld id="{7261B473-AA51-424B-A765-0F9FA5D88CE3}" type="slidenum">
              <a:rPr lang="en-CA" smtClean="0"/>
              <a:t>‹#›</a:t>
            </a:fld>
            <a:endParaRPr lang="en-CA"/>
          </a:p>
        </p:txBody>
      </p:sp>
    </p:spTree>
    <p:extLst>
      <p:ext uri="{BB962C8B-B14F-4D97-AF65-F5344CB8AC3E}">
        <p14:creationId xmlns:p14="http://schemas.microsoft.com/office/powerpoint/2010/main" val="1643629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D131BA-2678-500F-CCE5-DBAC8ED8EBD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50A0319E-0BD2-1602-68B5-6024916FD7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9FBA74A-0131-C209-AF43-8CFC1B3B54C1}"/>
              </a:ext>
            </a:extLst>
          </p:cNvPr>
          <p:cNvSpPr>
            <a:spLocks noGrp="1"/>
          </p:cNvSpPr>
          <p:nvPr>
            <p:ph type="dt" sz="half" idx="10"/>
          </p:nvPr>
        </p:nvSpPr>
        <p:spPr/>
        <p:txBody>
          <a:bodyPr/>
          <a:lstStyle/>
          <a:p>
            <a:fld id="{12C2A007-1664-4842-AB78-0801DF91F771}" type="datetimeFigureOut">
              <a:rPr lang="en-CA" smtClean="0"/>
              <a:t>2026-02-10</a:t>
            </a:fld>
            <a:endParaRPr lang="en-CA"/>
          </a:p>
        </p:txBody>
      </p:sp>
      <p:sp>
        <p:nvSpPr>
          <p:cNvPr id="5" name="Footer Placeholder 4">
            <a:extLst>
              <a:ext uri="{FF2B5EF4-FFF2-40B4-BE49-F238E27FC236}">
                <a16:creationId xmlns:a16="http://schemas.microsoft.com/office/drawing/2014/main" id="{5543E1E0-7FA7-34B1-FCBA-D76E954CE1D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270C55D-3EB5-DBA3-70C8-9F0466D523F7}"/>
              </a:ext>
            </a:extLst>
          </p:cNvPr>
          <p:cNvSpPr>
            <a:spLocks noGrp="1"/>
          </p:cNvSpPr>
          <p:nvPr>
            <p:ph type="sldNum" sz="quarter" idx="12"/>
          </p:nvPr>
        </p:nvSpPr>
        <p:spPr/>
        <p:txBody>
          <a:bodyPr/>
          <a:lstStyle/>
          <a:p>
            <a:fld id="{7261B473-AA51-424B-A765-0F9FA5D88CE3}" type="slidenum">
              <a:rPr lang="en-CA" smtClean="0"/>
              <a:t>‹#›</a:t>
            </a:fld>
            <a:endParaRPr lang="en-CA"/>
          </a:p>
        </p:txBody>
      </p:sp>
    </p:spTree>
    <p:extLst>
      <p:ext uri="{BB962C8B-B14F-4D97-AF65-F5344CB8AC3E}">
        <p14:creationId xmlns:p14="http://schemas.microsoft.com/office/powerpoint/2010/main" val="837442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5031B3-D21B-7C09-45DE-7309E1E86C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20B436E0-7F3C-EA78-A272-7FDF97A8C1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5D31F87D-26D3-4E3C-9BF4-7042A16080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r>
              <a:rPr lang="en-CA" dirty="0"/>
              <a:t>www.untappedtalent.ca</a:t>
            </a:r>
          </a:p>
        </p:txBody>
      </p:sp>
      <p:sp>
        <p:nvSpPr>
          <p:cNvPr id="5" name="Footer Placeholder 4">
            <a:extLst>
              <a:ext uri="{FF2B5EF4-FFF2-40B4-BE49-F238E27FC236}">
                <a16:creationId xmlns:a16="http://schemas.microsoft.com/office/drawing/2014/main" id="{36641BE3-C36F-954B-82CC-E8A345D893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86B7C8C7-83C1-6298-7633-3427C8A524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261B473-AA51-424B-A765-0F9FA5D88CE3}" type="slidenum">
              <a:rPr lang="en-CA" smtClean="0"/>
              <a:t>‹#›</a:t>
            </a:fld>
            <a:endParaRPr lang="en-CA" dirty="0"/>
          </a:p>
        </p:txBody>
      </p:sp>
      <p:sp>
        <p:nvSpPr>
          <p:cNvPr id="7" name="TextBox 6">
            <a:extLst>
              <a:ext uri="{FF2B5EF4-FFF2-40B4-BE49-F238E27FC236}">
                <a16:creationId xmlns:a16="http://schemas.microsoft.com/office/drawing/2014/main" id="{32359DB9-5ABC-17FD-6075-D985E299CD63}"/>
              </a:ext>
            </a:extLst>
          </p:cNvPr>
          <p:cNvSpPr txBox="1"/>
          <p:nvPr userDrawn="1"/>
        </p:nvSpPr>
        <p:spPr>
          <a:xfrm>
            <a:off x="8610600" y="6400412"/>
            <a:ext cx="2743200" cy="276999"/>
          </a:xfrm>
          <a:prstGeom prst="rect">
            <a:avLst/>
          </a:prstGeom>
          <a:noFill/>
        </p:spPr>
        <p:txBody>
          <a:bodyPr wrap="square" rtlCol="0">
            <a:spAutoFit/>
          </a:bodyPr>
          <a:lstStyle/>
          <a:p>
            <a:pPr algn="r"/>
            <a:r>
              <a:rPr lang="en-CA" sz="1200" dirty="0"/>
              <a:t>www.untappedtalent.ca</a:t>
            </a:r>
          </a:p>
        </p:txBody>
      </p:sp>
    </p:spTree>
    <p:extLst>
      <p:ext uri="{BB962C8B-B14F-4D97-AF65-F5344CB8AC3E}">
        <p14:creationId xmlns:p14="http://schemas.microsoft.com/office/powerpoint/2010/main" val="11968665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8.jpe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ue text on a black background&#10;&#10;AI-generated content may be incorrect.">
            <a:extLst>
              <a:ext uri="{FF2B5EF4-FFF2-40B4-BE49-F238E27FC236}">
                <a16:creationId xmlns:a16="http://schemas.microsoft.com/office/drawing/2014/main" id="{CDE3759B-26A5-5982-40C6-F33C1E6D0EDE}"/>
              </a:ext>
            </a:extLst>
          </p:cNvPr>
          <p:cNvPicPr>
            <a:picLocks noChangeAspect="1"/>
          </p:cNvPicPr>
          <p:nvPr/>
        </p:nvPicPr>
        <p:blipFill>
          <a:blip r:embed="rId2"/>
          <a:stretch>
            <a:fillRect/>
          </a:stretch>
        </p:blipFill>
        <p:spPr>
          <a:xfrm>
            <a:off x="9346746" y="-2041"/>
            <a:ext cx="2609850" cy="885825"/>
          </a:xfrm>
          <a:prstGeom prst="rect">
            <a:avLst/>
          </a:prstGeom>
        </p:spPr>
      </p:pic>
      <p:sp>
        <p:nvSpPr>
          <p:cNvPr id="2" name="Title 1">
            <a:extLst>
              <a:ext uri="{FF2B5EF4-FFF2-40B4-BE49-F238E27FC236}">
                <a16:creationId xmlns:a16="http://schemas.microsoft.com/office/drawing/2014/main" id="{9B835F3E-1319-C499-157E-ECA27B1B4212}"/>
              </a:ext>
            </a:extLst>
          </p:cNvPr>
          <p:cNvSpPr>
            <a:spLocks noGrp="1"/>
          </p:cNvSpPr>
          <p:nvPr>
            <p:ph type="title"/>
          </p:nvPr>
        </p:nvSpPr>
        <p:spPr>
          <a:xfrm>
            <a:off x="838200" y="682625"/>
            <a:ext cx="10515600" cy="1325563"/>
          </a:xfrm>
        </p:spPr>
        <p:txBody>
          <a:bodyPr/>
          <a:lstStyle/>
          <a:p>
            <a:r>
              <a:rPr lang="en-CA" b="1" dirty="0"/>
              <a:t>Utilisation de </a:t>
            </a:r>
            <a:r>
              <a:rPr lang="en-CA" b="1" dirty="0" err="1"/>
              <a:t>ce</a:t>
            </a:r>
            <a:r>
              <a:rPr lang="en-CA" b="1" dirty="0"/>
              <a:t> </a:t>
            </a:r>
            <a:r>
              <a:rPr lang="en-CA" b="1" dirty="0" err="1"/>
              <a:t>gabarit</a:t>
            </a:r>
            <a:endParaRPr lang="en-CA" b="1" dirty="0"/>
          </a:p>
        </p:txBody>
      </p:sp>
      <p:sp>
        <p:nvSpPr>
          <p:cNvPr id="3" name="Content Placeholder 2">
            <a:extLst>
              <a:ext uri="{FF2B5EF4-FFF2-40B4-BE49-F238E27FC236}">
                <a16:creationId xmlns:a16="http://schemas.microsoft.com/office/drawing/2014/main" id="{B16BE3CD-7766-3724-C971-8201D5BE12B6}"/>
              </a:ext>
            </a:extLst>
          </p:cNvPr>
          <p:cNvSpPr>
            <a:spLocks noGrp="1"/>
          </p:cNvSpPr>
          <p:nvPr>
            <p:ph idx="1"/>
          </p:nvPr>
        </p:nvSpPr>
        <p:spPr/>
        <p:txBody>
          <a:bodyPr>
            <a:normAutofit/>
          </a:bodyPr>
          <a:lstStyle/>
          <a:p>
            <a:pPr>
              <a:lnSpc>
                <a:spcPct val="120000"/>
              </a:lnSpc>
            </a:pPr>
            <a:r>
              <a:rPr lang="fr-FR" sz="1800" dirty="0"/>
              <a:t>Cette présentation n'est qu'un gabarit; elle est conçue pour être adaptée à votre contexte.</a:t>
            </a:r>
          </a:p>
          <a:p>
            <a:pPr>
              <a:lnSpc>
                <a:spcPct val="120000"/>
              </a:lnSpc>
            </a:pPr>
            <a:r>
              <a:rPr lang="fr-FR" sz="1800" dirty="0"/>
              <a:t>Nous avons inclus de nombreuses diapositives, mais nous ne nous attendons pas à ce que vous les utilisiez toutes. Supprimez les diapositives et modifiez le contenu qui ne s'applique pas à votre entreprise.</a:t>
            </a:r>
          </a:p>
          <a:p>
            <a:pPr>
              <a:lnSpc>
                <a:spcPct val="120000"/>
              </a:lnSpc>
            </a:pPr>
            <a:r>
              <a:rPr lang="fr-FR" sz="1800" dirty="0"/>
              <a:t>Nous vous encourageons à personnaliser cette présentation selon votre image de marque afin qu'elle reflète bien votre organisation. Cela permettra également à la présentation de devenir un outil précieux qui pourra être réutilisé lors de présentations à d'autres services ou aux nouveaux leaders de votre organisation.</a:t>
            </a:r>
          </a:p>
          <a:p>
            <a:pPr>
              <a:lnSpc>
                <a:spcPct val="120000"/>
              </a:lnSpc>
            </a:pPr>
            <a:r>
              <a:rPr lang="fr-FR" sz="1800" dirty="0"/>
              <a:t>Si vous avez des commentaires sur cette présentation, veuillez nous les transmettre via le formulaire de contact sur notre site Web.</a:t>
            </a:r>
            <a:endParaRPr lang="en-CA" sz="1800" dirty="0"/>
          </a:p>
        </p:txBody>
      </p:sp>
      <p:sp>
        <p:nvSpPr>
          <p:cNvPr id="4" name="Rectangle 3">
            <a:extLst>
              <a:ext uri="{FF2B5EF4-FFF2-40B4-BE49-F238E27FC236}">
                <a16:creationId xmlns:a16="http://schemas.microsoft.com/office/drawing/2014/main" id="{DC97350B-72B1-4F77-4D7B-0B9AADB4F9DA}"/>
              </a:ext>
            </a:extLst>
          </p:cNvPr>
          <p:cNvSpPr/>
          <p:nvPr/>
        </p:nvSpPr>
        <p:spPr>
          <a:xfrm>
            <a:off x="5331125" y="0"/>
            <a:ext cx="6860875" cy="681037"/>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Veuillez supprimer cette diapositive de votre présentation finale.</a:t>
            </a:r>
            <a:endParaRPr lang="en-CA" dirty="0"/>
          </a:p>
        </p:txBody>
      </p:sp>
    </p:spTree>
    <p:extLst>
      <p:ext uri="{BB962C8B-B14F-4D97-AF65-F5344CB8AC3E}">
        <p14:creationId xmlns:p14="http://schemas.microsoft.com/office/powerpoint/2010/main" val="2317443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blue text on a black background&#10;&#10;AI-generated content may be incorrect.">
            <a:extLst>
              <a:ext uri="{FF2B5EF4-FFF2-40B4-BE49-F238E27FC236}">
                <a16:creationId xmlns:a16="http://schemas.microsoft.com/office/drawing/2014/main" id="{FD44D74A-B5B5-2133-F177-8EECDAD191B7}"/>
              </a:ext>
            </a:extLst>
          </p:cNvPr>
          <p:cNvPicPr>
            <a:picLocks noChangeAspect="1"/>
          </p:cNvPicPr>
          <p:nvPr/>
        </p:nvPicPr>
        <p:blipFill>
          <a:blip r:embed="rId2"/>
          <a:stretch>
            <a:fillRect/>
          </a:stretch>
        </p:blipFill>
        <p:spPr>
          <a:xfrm>
            <a:off x="9346746" y="-2041"/>
            <a:ext cx="2609850" cy="885825"/>
          </a:xfrm>
          <a:prstGeom prst="rect">
            <a:avLst/>
          </a:prstGeom>
        </p:spPr>
      </p:pic>
      <p:sp>
        <p:nvSpPr>
          <p:cNvPr id="2" name="Title 1">
            <a:extLst>
              <a:ext uri="{FF2B5EF4-FFF2-40B4-BE49-F238E27FC236}">
                <a16:creationId xmlns:a16="http://schemas.microsoft.com/office/drawing/2014/main" id="{C56A9EEB-2F5B-D4C1-ADA8-7FA7297B5761}"/>
              </a:ext>
            </a:extLst>
          </p:cNvPr>
          <p:cNvSpPr>
            <a:spLocks noGrp="1"/>
          </p:cNvSpPr>
          <p:nvPr>
            <p:ph type="title"/>
          </p:nvPr>
        </p:nvSpPr>
        <p:spPr>
          <a:xfrm>
            <a:off x="720213" y="579602"/>
            <a:ext cx="10515600" cy="1325563"/>
          </a:xfrm>
        </p:spPr>
        <p:txBody>
          <a:bodyPr/>
          <a:lstStyle/>
          <a:p>
            <a:r>
              <a:rPr lang="en-CA" b="1" dirty="0"/>
              <a:t>Objectif de </a:t>
            </a:r>
            <a:r>
              <a:rPr lang="en-CA" b="1" dirty="0" err="1"/>
              <a:t>cette</a:t>
            </a:r>
            <a:r>
              <a:rPr lang="en-CA" b="1" dirty="0"/>
              <a:t> </a:t>
            </a:r>
            <a:r>
              <a:rPr lang="en-CA" b="1" dirty="0" err="1"/>
              <a:t>présentation</a:t>
            </a:r>
            <a:endParaRPr lang="en-CA" b="1" dirty="0"/>
          </a:p>
        </p:txBody>
      </p:sp>
      <p:sp>
        <p:nvSpPr>
          <p:cNvPr id="17" name="TextBox 16">
            <a:extLst>
              <a:ext uri="{FF2B5EF4-FFF2-40B4-BE49-F238E27FC236}">
                <a16:creationId xmlns:a16="http://schemas.microsoft.com/office/drawing/2014/main" id="{2E1FAF80-0373-B821-5D0C-99C4F4ED9487}"/>
              </a:ext>
            </a:extLst>
          </p:cNvPr>
          <p:cNvSpPr txBox="1"/>
          <p:nvPr/>
        </p:nvSpPr>
        <p:spPr>
          <a:xfrm>
            <a:off x="757083" y="1592052"/>
            <a:ext cx="10695039" cy="369332"/>
          </a:xfrm>
          <a:prstGeom prst="rect">
            <a:avLst/>
          </a:prstGeom>
          <a:noFill/>
        </p:spPr>
        <p:txBody>
          <a:bodyPr wrap="square" rtlCol="0">
            <a:spAutoFit/>
          </a:bodyPr>
          <a:lstStyle/>
          <a:p>
            <a:r>
              <a:rPr lang="fr-FR" dirty="0"/>
              <a:t>Voici les résultats que vous pouvez attendre de votre auditoire à la suite de cette présentation :</a:t>
            </a:r>
            <a:endParaRPr lang="en-CA" dirty="0"/>
          </a:p>
        </p:txBody>
      </p:sp>
      <p:sp>
        <p:nvSpPr>
          <p:cNvPr id="6" name="Rectangle 5">
            <a:extLst>
              <a:ext uri="{FF2B5EF4-FFF2-40B4-BE49-F238E27FC236}">
                <a16:creationId xmlns:a16="http://schemas.microsoft.com/office/drawing/2014/main" id="{6262B2BD-3E6B-4898-E0C7-7503B2915410}"/>
              </a:ext>
              <a:ext uri="{C183D7F6-B498-43B3-948B-1728B52AA6E4}">
                <adec:decorative xmlns:adec="http://schemas.microsoft.com/office/drawing/2017/decorative" val="1"/>
              </a:ext>
            </a:extLst>
          </p:cNvPr>
          <p:cNvSpPr/>
          <p:nvPr/>
        </p:nvSpPr>
        <p:spPr>
          <a:xfrm>
            <a:off x="757083" y="2173545"/>
            <a:ext cx="3411794" cy="4140057"/>
          </a:xfrm>
          <a:prstGeom prst="rect">
            <a:avLst/>
          </a:prstGeom>
          <a:solidFill>
            <a:srgbClr val="D2DE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a:extLst>
              <a:ext uri="{FF2B5EF4-FFF2-40B4-BE49-F238E27FC236}">
                <a16:creationId xmlns:a16="http://schemas.microsoft.com/office/drawing/2014/main" id="{F4403C23-DD36-C0C7-8DFF-1F1A6D167F4D}"/>
              </a:ext>
            </a:extLst>
          </p:cNvPr>
          <p:cNvSpPr txBox="1"/>
          <p:nvPr/>
        </p:nvSpPr>
        <p:spPr>
          <a:xfrm>
            <a:off x="930441" y="2369646"/>
            <a:ext cx="2772697" cy="369332"/>
          </a:xfrm>
          <a:prstGeom prst="rect">
            <a:avLst/>
          </a:prstGeom>
          <a:noFill/>
        </p:spPr>
        <p:txBody>
          <a:bodyPr wrap="square" rtlCol="0">
            <a:spAutoFit/>
          </a:bodyPr>
          <a:lstStyle/>
          <a:p>
            <a:r>
              <a:rPr lang="en-CA" b="1" dirty="0" err="1"/>
              <a:t>Résultat</a:t>
            </a:r>
            <a:r>
              <a:rPr lang="en-CA" b="1" dirty="0"/>
              <a:t> n° 1</a:t>
            </a:r>
          </a:p>
        </p:txBody>
      </p:sp>
      <p:sp>
        <p:nvSpPr>
          <p:cNvPr id="8" name="TextBox 7">
            <a:extLst>
              <a:ext uri="{FF2B5EF4-FFF2-40B4-BE49-F238E27FC236}">
                <a16:creationId xmlns:a16="http://schemas.microsoft.com/office/drawing/2014/main" id="{B46C6219-2C39-2CCF-4F9B-517607225312}"/>
              </a:ext>
            </a:extLst>
          </p:cNvPr>
          <p:cNvSpPr txBox="1"/>
          <p:nvPr/>
        </p:nvSpPr>
        <p:spPr>
          <a:xfrm>
            <a:off x="909580" y="2724193"/>
            <a:ext cx="3106800" cy="2862322"/>
          </a:xfrm>
          <a:prstGeom prst="rect">
            <a:avLst/>
          </a:prstGeom>
          <a:noFill/>
        </p:spPr>
        <p:txBody>
          <a:bodyPr wrap="square" rtlCol="0">
            <a:spAutoFit/>
          </a:bodyPr>
          <a:lstStyle/>
          <a:p>
            <a:r>
              <a:rPr lang="fr-FR" dirty="0"/>
              <a:t>Votre auditoire saura ce que signifie être « à l'aise face au handicap » (</a:t>
            </a:r>
            <a:r>
              <a:rPr lang="fr-FR" dirty="0" err="1"/>
              <a:t>disability</a:t>
            </a:r>
            <a:r>
              <a:rPr lang="fr-FR" dirty="0"/>
              <a:t> confident) en milieu de travail. Les participants comprendront les avantages de cette approche et comment elle se manifeste concrètement dans votre milieu de travail.</a:t>
            </a:r>
            <a:endParaRPr lang="en-CA" dirty="0"/>
          </a:p>
        </p:txBody>
      </p:sp>
      <p:sp>
        <p:nvSpPr>
          <p:cNvPr id="9" name="Rectangle 8">
            <a:extLst>
              <a:ext uri="{FF2B5EF4-FFF2-40B4-BE49-F238E27FC236}">
                <a16:creationId xmlns:a16="http://schemas.microsoft.com/office/drawing/2014/main" id="{6A51FF3F-32DE-BE35-3057-70EC9B08AE0E}"/>
              </a:ext>
              <a:ext uri="{C183D7F6-B498-43B3-948B-1728B52AA6E4}">
                <adec:decorative xmlns:adec="http://schemas.microsoft.com/office/drawing/2017/decorative" val="1"/>
              </a:ext>
            </a:extLst>
          </p:cNvPr>
          <p:cNvSpPr/>
          <p:nvPr/>
        </p:nvSpPr>
        <p:spPr>
          <a:xfrm>
            <a:off x="4473677" y="2173546"/>
            <a:ext cx="3411794" cy="4140056"/>
          </a:xfrm>
          <a:prstGeom prst="rect">
            <a:avLst/>
          </a:prstGeom>
          <a:solidFill>
            <a:srgbClr val="D2DE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a:extLst>
              <a:ext uri="{FF2B5EF4-FFF2-40B4-BE49-F238E27FC236}">
                <a16:creationId xmlns:a16="http://schemas.microsoft.com/office/drawing/2014/main" id="{D44BFF8F-71F6-2B00-8ADE-05B877E92186}"/>
              </a:ext>
            </a:extLst>
          </p:cNvPr>
          <p:cNvSpPr txBox="1"/>
          <p:nvPr/>
        </p:nvSpPr>
        <p:spPr>
          <a:xfrm>
            <a:off x="4626077" y="2369646"/>
            <a:ext cx="2772697" cy="369332"/>
          </a:xfrm>
          <a:prstGeom prst="rect">
            <a:avLst/>
          </a:prstGeom>
          <a:noFill/>
        </p:spPr>
        <p:txBody>
          <a:bodyPr wrap="square" rtlCol="0">
            <a:spAutoFit/>
          </a:bodyPr>
          <a:lstStyle/>
          <a:p>
            <a:r>
              <a:rPr lang="en-CA" b="1" dirty="0" err="1"/>
              <a:t>Résultat</a:t>
            </a:r>
            <a:r>
              <a:rPr lang="en-CA" b="1" dirty="0"/>
              <a:t> n° 2</a:t>
            </a:r>
          </a:p>
        </p:txBody>
      </p:sp>
      <p:sp>
        <p:nvSpPr>
          <p:cNvPr id="11" name="TextBox 10">
            <a:extLst>
              <a:ext uri="{FF2B5EF4-FFF2-40B4-BE49-F238E27FC236}">
                <a16:creationId xmlns:a16="http://schemas.microsoft.com/office/drawing/2014/main" id="{D80B0179-34D4-3CD0-997A-AC268CC50C54}"/>
              </a:ext>
            </a:extLst>
          </p:cNvPr>
          <p:cNvSpPr txBox="1"/>
          <p:nvPr/>
        </p:nvSpPr>
        <p:spPr>
          <a:xfrm>
            <a:off x="4626077" y="2738978"/>
            <a:ext cx="3106994" cy="2862322"/>
          </a:xfrm>
          <a:prstGeom prst="rect">
            <a:avLst/>
          </a:prstGeom>
          <a:noFill/>
        </p:spPr>
        <p:txBody>
          <a:bodyPr wrap="square" rtlCol="0">
            <a:spAutoFit/>
          </a:bodyPr>
          <a:lstStyle/>
          <a:p>
            <a:r>
              <a:rPr lang="fr-FR" dirty="0"/>
              <a:t>Votre auditoire sera amené à réfléchir aux obstacles que rencontrent les personnes en situation de handicap en milieu de travail. Un appel à l'action les incitera à réfléchir à ce que cela représente dans votre propre environnement professionnel.</a:t>
            </a:r>
            <a:endParaRPr lang="en-CA" dirty="0"/>
          </a:p>
        </p:txBody>
      </p:sp>
      <p:sp>
        <p:nvSpPr>
          <p:cNvPr id="13" name="Rectangle 12">
            <a:extLst>
              <a:ext uri="{FF2B5EF4-FFF2-40B4-BE49-F238E27FC236}">
                <a16:creationId xmlns:a16="http://schemas.microsoft.com/office/drawing/2014/main" id="{E9E74CD3-696D-9B15-4CC4-818CF02C0A15}"/>
              </a:ext>
              <a:ext uri="{C183D7F6-B498-43B3-948B-1728B52AA6E4}">
                <adec:decorative xmlns:adec="http://schemas.microsoft.com/office/drawing/2017/decorative" val="1"/>
              </a:ext>
            </a:extLst>
          </p:cNvPr>
          <p:cNvSpPr/>
          <p:nvPr/>
        </p:nvSpPr>
        <p:spPr>
          <a:xfrm>
            <a:off x="8040328" y="2173546"/>
            <a:ext cx="3411794" cy="4140056"/>
          </a:xfrm>
          <a:prstGeom prst="rect">
            <a:avLst/>
          </a:prstGeom>
          <a:solidFill>
            <a:srgbClr val="D2DE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TextBox 13">
            <a:extLst>
              <a:ext uri="{FF2B5EF4-FFF2-40B4-BE49-F238E27FC236}">
                <a16:creationId xmlns:a16="http://schemas.microsoft.com/office/drawing/2014/main" id="{43893915-DFC6-81BB-4BAD-847E96AF6862}"/>
              </a:ext>
            </a:extLst>
          </p:cNvPr>
          <p:cNvSpPr txBox="1"/>
          <p:nvPr/>
        </p:nvSpPr>
        <p:spPr>
          <a:xfrm>
            <a:off x="8192825" y="2369646"/>
            <a:ext cx="2772697" cy="369332"/>
          </a:xfrm>
          <a:prstGeom prst="rect">
            <a:avLst/>
          </a:prstGeom>
          <a:noFill/>
        </p:spPr>
        <p:txBody>
          <a:bodyPr wrap="square" rtlCol="0">
            <a:spAutoFit/>
          </a:bodyPr>
          <a:lstStyle/>
          <a:p>
            <a:r>
              <a:rPr lang="en-CA" b="1" dirty="0" err="1"/>
              <a:t>Résultat</a:t>
            </a:r>
            <a:r>
              <a:rPr lang="en-CA" b="1" dirty="0"/>
              <a:t> n° 3</a:t>
            </a:r>
          </a:p>
        </p:txBody>
      </p:sp>
      <p:sp>
        <p:nvSpPr>
          <p:cNvPr id="15" name="TextBox 14">
            <a:extLst>
              <a:ext uri="{FF2B5EF4-FFF2-40B4-BE49-F238E27FC236}">
                <a16:creationId xmlns:a16="http://schemas.microsoft.com/office/drawing/2014/main" id="{5FFE398B-76F0-2191-D984-5C7E1FB2EE19}"/>
              </a:ext>
            </a:extLst>
          </p:cNvPr>
          <p:cNvSpPr txBox="1"/>
          <p:nvPr/>
        </p:nvSpPr>
        <p:spPr>
          <a:xfrm>
            <a:off x="8192825" y="2751445"/>
            <a:ext cx="3106800" cy="2031325"/>
          </a:xfrm>
          <a:prstGeom prst="rect">
            <a:avLst/>
          </a:prstGeom>
          <a:noFill/>
        </p:spPr>
        <p:txBody>
          <a:bodyPr wrap="square" rtlCol="0">
            <a:spAutoFit/>
          </a:bodyPr>
          <a:lstStyle/>
          <a:p>
            <a:r>
              <a:rPr lang="fr-FR" dirty="0"/>
              <a:t>Votre auditoire repartira avec la certitude que l'accessibilité et l'inclusion des personnes en situation de handicap sont une priorité pour votre entreprise.</a:t>
            </a:r>
            <a:endParaRPr lang="en-CA" dirty="0"/>
          </a:p>
        </p:txBody>
      </p:sp>
      <p:sp>
        <p:nvSpPr>
          <p:cNvPr id="3" name="Rectangle 2">
            <a:extLst>
              <a:ext uri="{FF2B5EF4-FFF2-40B4-BE49-F238E27FC236}">
                <a16:creationId xmlns:a16="http://schemas.microsoft.com/office/drawing/2014/main" id="{AF0E7F9D-5C51-DB2A-186D-DA30F9C64C4D}"/>
              </a:ext>
            </a:extLst>
          </p:cNvPr>
          <p:cNvSpPr/>
          <p:nvPr/>
        </p:nvSpPr>
        <p:spPr>
          <a:xfrm>
            <a:off x="5331125" y="0"/>
            <a:ext cx="6860875" cy="681037"/>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Veuillez supprimer cette diapositive de votre présentation finale.</a:t>
            </a:r>
            <a:endParaRPr lang="en-CA" dirty="0"/>
          </a:p>
        </p:txBody>
      </p:sp>
    </p:spTree>
    <p:extLst>
      <p:ext uri="{BB962C8B-B14F-4D97-AF65-F5344CB8AC3E}">
        <p14:creationId xmlns:p14="http://schemas.microsoft.com/office/powerpoint/2010/main" val="104184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ue text on a black background&#10;&#10;AI-generated content may be incorrect.">
            <a:extLst>
              <a:ext uri="{FF2B5EF4-FFF2-40B4-BE49-F238E27FC236}">
                <a16:creationId xmlns:a16="http://schemas.microsoft.com/office/drawing/2014/main" id="{6756BA3B-E115-BBBF-D227-E5A04CA84CFD}"/>
              </a:ext>
            </a:extLst>
          </p:cNvPr>
          <p:cNvPicPr>
            <a:picLocks noChangeAspect="1"/>
          </p:cNvPicPr>
          <p:nvPr/>
        </p:nvPicPr>
        <p:blipFill>
          <a:blip r:embed="rId2"/>
          <a:stretch>
            <a:fillRect/>
          </a:stretch>
        </p:blipFill>
        <p:spPr>
          <a:xfrm>
            <a:off x="9346746" y="-2041"/>
            <a:ext cx="2609850" cy="885825"/>
          </a:xfrm>
          <a:prstGeom prst="rect">
            <a:avLst/>
          </a:prstGeom>
        </p:spPr>
      </p:pic>
      <p:sp>
        <p:nvSpPr>
          <p:cNvPr id="2" name="Title 1">
            <a:extLst>
              <a:ext uri="{FF2B5EF4-FFF2-40B4-BE49-F238E27FC236}">
                <a16:creationId xmlns:a16="http://schemas.microsoft.com/office/drawing/2014/main" id="{EDC277EC-049F-4450-A2AE-A1F9A2A673E3}"/>
              </a:ext>
            </a:extLst>
          </p:cNvPr>
          <p:cNvSpPr>
            <a:spLocks noGrp="1"/>
          </p:cNvSpPr>
          <p:nvPr>
            <p:ph type="title"/>
          </p:nvPr>
        </p:nvSpPr>
        <p:spPr>
          <a:xfrm>
            <a:off x="838200" y="886235"/>
            <a:ext cx="10515600" cy="1325563"/>
          </a:xfrm>
        </p:spPr>
        <p:txBody>
          <a:bodyPr/>
          <a:lstStyle/>
          <a:p>
            <a:r>
              <a:rPr lang="fr-FR" b="1" dirty="0"/>
              <a:t>À qui s’adresse cette présentation ?</a:t>
            </a:r>
            <a:endParaRPr lang="en-CA" b="1" dirty="0"/>
          </a:p>
        </p:txBody>
      </p:sp>
      <p:sp>
        <p:nvSpPr>
          <p:cNvPr id="3" name="Content Placeholder 2">
            <a:extLst>
              <a:ext uri="{FF2B5EF4-FFF2-40B4-BE49-F238E27FC236}">
                <a16:creationId xmlns:a16="http://schemas.microsoft.com/office/drawing/2014/main" id="{5ABF52A7-D22D-F0B5-E882-B59455E5EB09}"/>
              </a:ext>
            </a:extLst>
          </p:cNvPr>
          <p:cNvSpPr>
            <a:spLocks noGrp="1"/>
          </p:cNvSpPr>
          <p:nvPr>
            <p:ph idx="1"/>
          </p:nvPr>
        </p:nvSpPr>
        <p:spPr>
          <a:xfrm>
            <a:off x="838200" y="2045661"/>
            <a:ext cx="10515600" cy="4120896"/>
          </a:xfrm>
        </p:spPr>
        <p:txBody>
          <a:bodyPr>
            <a:normAutofit/>
          </a:bodyPr>
          <a:lstStyle/>
          <a:p>
            <a:pPr>
              <a:lnSpc>
                <a:spcPct val="110000"/>
              </a:lnSpc>
            </a:pPr>
            <a:r>
              <a:rPr lang="fr-FR" sz="1800" dirty="0"/>
              <a:t>L’aisance face au handicap devrait être introduite à tous les niveaux de votre entreprise, bien que l’approche varie selon les rôles de chacun.</a:t>
            </a:r>
          </a:p>
          <a:p>
            <a:pPr>
              <a:lnSpc>
                <a:spcPct val="110000"/>
              </a:lnSpc>
            </a:pPr>
            <a:r>
              <a:rPr lang="fr-FR" sz="1800" dirty="0"/>
              <a:t>Nous recommandons de présenter le contenu à différents moments, en l’adaptant à l’auditoire cible. Vous pouvez diviser votre personnel dans les groupes suivants :</a:t>
            </a:r>
          </a:p>
          <a:p>
            <a:pPr lvl="1">
              <a:lnSpc>
                <a:spcPct val="110000"/>
              </a:lnSpc>
            </a:pPr>
            <a:r>
              <a:rPr lang="fr-FR" sz="1600" dirty="0"/>
              <a:t>Cadres de direction et gestionnaires</a:t>
            </a:r>
          </a:p>
          <a:p>
            <a:pPr lvl="1">
              <a:lnSpc>
                <a:spcPct val="110000"/>
              </a:lnSpc>
            </a:pPr>
            <a:r>
              <a:rPr lang="fr-FR" sz="1600" dirty="0"/>
              <a:t>Personnel administratif et opérationnel (ex. : finances, administration, services juridiques, etc.)</a:t>
            </a:r>
          </a:p>
          <a:p>
            <a:pPr lvl="1">
              <a:lnSpc>
                <a:spcPct val="110000"/>
              </a:lnSpc>
            </a:pPr>
            <a:r>
              <a:rPr lang="fr-FR" sz="1600" dirty="0"/>
              <a:t>Personnel de première ligne</a:t>
            </a:r>
            <a:endParaRPr lang="en-CA" sz="1600" dirty="0"/>
          </a:p>
        </p:txBody>
      </p:sp>
      <p:sp>
        <p:nvSpPr>
          <p:cNvPr id="5" name="Rectangle 4">
            <a:extLst>
              <a:ext uri="{FF2B5EF4-FFF2-40B4-BE49-F238E27FC236}">
                <a16:creationId xmlns:a16="http://schemas.microsoft.com/office/drawing/2014/main" id="{50627C74-C7D4-7ADB-D8D5-5B0D11D23B5E}"/>
              </a:ext>
            </a:extLst>
          </p:cNvPr>
          <p:cNvSpPr/>
          <p:nvPr/>
        </p:nvSpPr>
        <p:spPr>
          <a:xfrm>
            <a:off x="5331125" y="0"/>
            <a:ext cx="6860875" cy="681037"/>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Veuillez supprimer cette diapositive de votre présentation finale.</a:t>
            </a:r>
            <a:endParaRPr lang="en-CA" dirty="0"/>
          </a:p>
        </p:txBody>
      </p:sp>
    </p:spTree>
    <p:extLst>
      <p:ext uri="{BB962C8B-B14F-4D97-AF65-F5344CB8AC3E}">
        <p14:creationId xmlns:p14="http://schemas.microsoft.com/office/powerpoint/2010/main" val="2712822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231CB-DECA-DBA8-DF31-2D0D941E41E7}"/>
            </a:ext>
          </a:extLst>
        </p:cNvPr>
        <p:cNvGrpSpPr/>
        <p:nvPr/>
      </p:nvGrpSpPr>
      <p:grpSpPr>
        <a:xfrm>
          <a:off x="0" y="0"/>
          <a:ext cx="0" cy="0"/>
          <a:chOff x="0" y="0"/>
          <a:chExt cx="0" cy="0"/>
        </a:xfrm>
      </p:grpSpPr>
      <p:pic>
        <p:nvPicPr>
          <p:cNvPr id="10" name="Picture 9" descr="A blue text on a black background&#10;&#10;AI-generated content may be incorrect.">
            <a:extLst>
              <a:ext uri="{FF2B5EF4-FFF2-40B4-BE49-F238E27FC236}">
                <a16:creationId xmlns:a16="http://schemas.microsoft.com/office/drawing/2014/main" id="{0E81C39A-94C3-3C6A-F5CF-1C33002DA705}"/>
              </a:ext>
            </a:extLst>
          </p:cNvPr>
          <p:cNvPicPr>
            <a:picLocks noChangeAspect="1"/>
          </p:cNvPicPr>
          <p:nvPr/>
        </p:nvPicPr>
        <p:blipFill>
          <a:blip r:embed="rId2"/>
          <a:stretch>
            <a:fillRect/>
          </a:stretch>
        </p:blipFill>
        <p:spPr>
          <a:xfrm>
            <a:off x="9346746" y="-2041"/>
            <a:ext cx="2609850" cy="885825"/>
          </a:xfrm>
          <a:prstGeom prst="rect">
            <a:avLst/>
          </a:prstGeom>
        </p:spPr>
      </p:pic>
      <p:sp>
        <p:nvSpPr>
          <p:cNvPr id="2" name="Title 1">
            <a:extLst>
              <a:ext uri="{FF2B5EF4-FFF2-40B4-BE49-F238E27FC236}">
                <a16:creationId xmlns:a16="http://schemas.microsoft.com/office/drawing/2014/main" id="{1A456061-AEA5-43D6-C02B-18D76636193D}"/>
              </a:ext>
            </a:extLst>
          </p:cNvPr>
          <p:cNvSpPr>
            <a:spLocks noGrp="1"/>
          </p:cNvSpPr>
          <p:nvPr>
            <p:ph type="title"/>
          </p:nvPr>
        </p:nvSpPr>
        <p:spPr>
          <a:xfrm>
            <a:off x="838200" y="892246"/>
            <a:ext cx="10515600" cy="1325563"/>
          </a:xfrm>
        </p:spPr>
        <p:txBody>
          <a:bodyPr/>
          <a:lstStyle/>
          <a:p>
            <a:r>
              <a:rPr lang="en-CA" b="1" dirty="0" err="1"/>
              <a:t>Dois</a:t>
            </a:r>
            <a:r>
              <a:rPr lang="en-CA" b="1" dirty="0"/>
              <a:t>-je </a:t>
            </a:r>
            <a:r>
              <a:rPr lang="en-CA" b="1" dirty="0" err="1"/>
              <a:t>être</a:t>
            </a:r>
            <a:r>
              <a:rPr lang="en-CA" b="1" dirty="0"/>
              <a:t> un expert ?</a:t>
            </a:r>
          </a:p>
        </p:txBody>
      </p:sp>
      <p:sp>
        <p:nvSpPr>
          <p:cNvPr id="3" name="Content Placeholder 2">
            <a:extLst>
              <a:ext uri="{FF2B5EF4-FFF2-40B4-BE49-F238E27FC236}">
                <a16:creationId xmlns:a16="http://schemas.microsoft.com/office/drawing/2014/main" id="{DD30BCC5-7455-2C56-1639-B1BCF677E5C0}"/>
              </a:ext>
            </a:extLst>
          </p:cNvPr>
          <p:cNvSpPr>
            <a:spLocks noGrp="1"/>
          </p:cNvSpPr>
          <p:nvPr>
            <p:ph idx="1"/>
          </p:nvPr>
        </p:nvSpPr>
        <p:spPr>
          <a:xfrm>
            <a:off x="838200" y="2007689"/>
            <a:ext cx="10515600" cy="2335711"/>
          </a:xfrm>
        </p:spPr>
        <p:txBody>
          <a:bodyPr>
            <a:normAutofit/>
          </a:bodyPr>
          <a:lstStyle/>
          <a:p>
            <a:pPr>
              <a:lnSpc>
                <a:spcPct val="100000"/>
              </a:lnSpc>
            </a:pPr>
            <a:r>
              <a:rPr lang="fr-FR" sz="1800" dirty="0"/>
              <a:t>Non. L’approche d’aisance face au handicap consiste en partie à savoir dire « je ne sais pas » et à être ouvert et prêt à apprendre pour trouver des solutions.</a:t>
            </a:r>
          </a:p>
          <a:p>
            <a:pPr>
              <a:lnSpc>
                <a:spcPct val="100000"/>
              </a:lnSpc>
            </a:pPr>
            <a:r>
              <a:rPr lang="fr-FR" sz="1800" dirty="0"/>
              <a:t>Si votre organisation en a la capacité, vous pouvez communiquer avec notre équipe pour qu’une personne vienne animer cette présentation au sein de votre entreprise.</a:t>
            </a:r>
            <a:endParaRPr lang="en-CA" sz="1800" dirty="0"/>
          </a:p>
        </p:txBody>
      </p:sp>
      <p:sp>
        <p:nvSpPr>
          <p:cNvPr id="5" name="Rectangle 4">
            <a:extLst>
              <a:ext uri="{FF2B5EF4-FFF2-40B4-BE49-F238E27FC236}">
                <a16:creationId xmlns:a16="http://schemas.microsoft.com/office/drawing/2014/main" id="{B328998C-D10D-04D4-1BA1-C6C08DDCB6CF}"/>
              </a:ext>
              <a:ext uri="{C183D7F6-B498-43B3-948B-1728B52AA6E4}">
                <adec:decorative xmlns:adec="http://schemas.microsoft.com/office/drawing/2017/decorative" val="1"/>
              </a:ext>
            </a:extLst>
          </p:cNvPr>
          <p:cNvSpPr/>
          <p:nvPr/>
        </p:nvSpPr>
        <p:spPr>
          <a:xfrm>
            <a:off x="919842" y="3624943"/>
            <a:ext cx="8706854" cy="1632859"/>
          </a:xfrm>
          <a:prstGeom prst="rect">
            <a:avLst/>
          </a:prstGeom>
          <a:solidFill>
            <a:srgbClr val="D2DE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a:extLst>
              <a:ext uri="{FF2B5EF4-FFF2-40B4-BE49-F238E27FC236}">
                <a16:creationId xmlns:a16="http://schemas.microsoft.com/office/drawing/2014/main" id="{FBF9A15F-D2E0-4B8C-C28B-6CCE86178129}"/>
              </a:ext>
            </a:extLst>
          </p:cNvPr>
          <p:cNvSpPr txBox="1"/>
          <p:nvPr/>
        </p:nvSpPr>
        <p:spPr>
          <a:xfrm>
            <a:off x="1204931" y="3841207"/>
            <a:ext cx="2671916" cy="1200329"/>
          </a:xfrm>
          <a:prstGeom prst="rect">
            <a:avLst/>
          </a:prstGeom>
          <a:noFill/>
        </p:spPr>
        <p:txBody>
          <a:bodyPr wrap="square" rtlCol="0">
            <a:spAutoFit/>
          </a:bodyPr>
          <a:lstStyle/>
          <a:p>
            <a:r>
              <a:rPr lang="fr-FR" b="1" dirty="0"/>
              <a:t>Avez-vous votre badge numérique de Leader en aisance face au handicap ?</a:t>
            </a:r>
            <a:endParaRPr lang="en-CA" b="1" dirty="0"/>
          </a:p>
        </p:txBody>
      </p:sp>
      <p:pic>
        <p:nvPicPr>
          <p:cNvPr id="8" name="Picture 7" descr="Le Badge de Leader en aisance face au handicap">
            <a:extLst>
              <a:ext uri="{FF2B5EF4-FFF2-40B4-BE49-F238E27FC236}">
                <a16:creationId xmlns:a16="http://schemas.microsoft.com/office/drawing/2014/main" id="{86E567CA-18BB-C9A2-C159-412C66198D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0854" y="3663402"/>
            <a:ext cx="1594400" cy="1594400"/>
          </a:xfrm>
          <a:prstGeom prst="rect">
            <a:avLst/>
          </a:prstGeom>
        </p:spPr>
      </p:pic>
      <p:sp>
        <p:nvSpPr>
          <p:cNvPr id="9" name="TextBox 8">
            <a:extLst>
              <a:ext uri="{FF2B5EF4-FFF2-40B4-BE49-F238E27FC236}">
                <a16:creationId xmlns:a16="http://schemas.microsoft.com/office/drawing/2014/main" id="{AF07ABAD-D49E-37E8-E673-4024CD8A4909}"/>
              </a:ext>
            </a:extLst>
          </p:cNvPr>
          <p:cNvSpPr txBox="1"/>
          <p:nvPr/>
        </p:nvSpPr>
        <p:spPr>
          <a:xfrm>
            <a:off x="5766781" y="3860437"/>
            <a:ext cx="3662891" cy="1200329"/>
          </a:xfrm>
          <a:prstGeom prst="rect">
            <a:avLst/>
          </a:prstGeom>
          <a:noFill/>
        </p:spPr>
        <p:txBody>
          <a:bodyPr wrap="square" rtlCol="0">
            <a:spAutoFit/>
          </a:bodyPr>
          <a:lstStyle/>
          <a:p>
            <a:r>
              <a:rPr lang="fr-FR" dirty="0"/>
              <a:t>Suivez notre cours pour vous préparer à bâtir un milieu de travail empreint d'aisance face au handicap.</a:t>
            </a:r>
            <a:endParaRPr lang="en-CA" dirty="0"/>
          </a:p>
        </p:txBody>
      </p:sp>
      <p:sp>
        <p:nvSpPr>
          <p:cNvPr id="7" name="Rectangle 6">
            <a:extLst>
              <a:ext uri="{FF2B5EF4-FFF2-40B4-BE49-F238E27FC236}">
                <a16:creationId xmlns:a16="http://schemas.microsoft.com/office/drawing/2014/main" id="{8901B7B1-9201-1AA3-579C-516882B17C68}"/>
              </a:ext>
            </a:extLst>
          </p:cNvPr>
          <p:cNvSpPr/>
          <p:nvPr/>
        </p:nvSpPr>
        <p:spPr>
          <a:xfrm>
            <a:off x="5331125" y="0"/>
            <a:ext cx="6860875" cy="681037"/>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Veuillez supprimer cette diapositive de votre présentation finale.</a:t>
            </a:r>
            <a:endParaRPr lang="en-CA" dirty="0"/>
          </a:p>
        </p:txBody>
      </p:sp>
    </p:spTree>
    <p:extLst>
      <p:ext uri="{BB962C8B-B14F-4D97-AF65-F5344CB8AC3E}">
        <p14:creationId xmlns:p14="http://schemas.microsoft.com/office/powerpoint/2010/main" val="4234441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28351-6161-777E-2AB0-C6912A79B9A8}"/>
            </a:ext>
          </a:extLst>
        </p:cNvPr>
        <p:cNvGrpSpPr/>
        <p:nvPr/>
      </p:nvGrpSpPr>
      <p:grpSpPr>
        <a:xfrm>
          <a:off x="0" y="0"/>
          <a:ext cx="0" cy="0"/>
          <a:chOff x="0" y="0"/>
          <a:chExt cx="0" cy="0"/>
        </a:xfrm>
      </p:grpSpPr>
      <p:pic>
        <p:nvPicPr>
          <p:cNvPr id="7" name="Picture 6" descr="A blue text on a black background&#10;&#10;AI-generated content may be incorrect.">
            <a:extLst>
              <a:ext uri="{FF2B5EF4-FFF2-40B4-BE49-F238E27FC236}">
                <a16:creationId xmlns:a16="http://schemas.microsoft.com/office/drawing/2014/main" id="{6ADBE4CE-FD89-0FD5-D533-9D510859AF25}"/>
              </a:ext>
            </a:extLst>
          </p:cNvPr>
          <p:cNvPicPr>
            <a:picLocks noChangeAspect="1"/>
          </p:cNvPicPr>
          <p:nvPr/>
        </p:nvPicPr>
        <p:blipFill>
          <a:blip r:embed="rId2"/>
          <a:stretch>
            <a:fillRect/>
          </a:stretch>
        </p:blipFill>
        <p:spPr>
          <a:xfrm>
            <a:off x="9346746" y="-2041"/>
            <a:ext cx="2609850" cy="885825"/>
          </a:xfrm>
          <a:prstGeom prst="rect">
            <a:avLst/>
          </a:prstGeom>
        </p:spPr>
      </p:pic>
      <p:sp>
        <p:nvSpPr>
          <p:cNvPr id="2" name="Title 1">
            <a:extLst>
              <a:ext uri="{FF2B5EF4-FFF2-40B4-BE49-F238E27FC236}">
                <a16:creationId xmlns:a16="http://schemas.microsoft.com/office/drawing/2014/main" id="{E60A46FA-7FFC-6EE4-A417-2D64F764E92F}"/>
              </a:ext>
            </a:extLst>
          </p:cNvPr>
          <p:cNvSpPr>
            <a:spLocks noGrp="1"/>
          </p:cNvSpPr>
          <p:nvPr>
            <p:ph type="title"/>
          </p:nvPr>
        </p:nvSpPr>
        <p:spPr>
          <a:xfrm>
            <a:off x="838200" y="886235"/>
            <a:ext cx="10515600" cy="1325563"/>
          </a:xfrm>
        </p:spPr>
        <p:txBody>
          <a:bodyPr/>
          <a:lstStyle/>
          <a:p>
            <a:r>
              <a:rPr lang="en-CA" b="1" dirty="0" err="1"/>
              <a:t>Qu'est-ce</a:t>
            </a:r>
            <a:r>
              <a:rPr lang="en-CA" b="1" dirty="0"/>
              <a:t> </a:t>
            </a:r>
            <a:r>
              <a:rPr lang="en-CA" b="1" dirty="0" err="1"/>
              <a:t>qu'AccessPath</a:t>
            </a:r>
            <a:r>
              <a:rPr lang="en-CA" b="1" dirty="0"/>
              <a:t> ?</a:t>
            </a:r>
          </a:p>
        </p:txBody>
      </p:sp>
      <p:sp>
        <p:nvSpPr>
          <p:cNvPr id="3" name="Content Placeholder 2">
            <a:extLst>
              <a:ext uri="{FF2B5EF4-FFF2-40B4-BE49-F238E27FC236}">
                <a16:creationId xmlns:a16="http://schemas.microsoft.com/office/drawing/2014/main" id="{DE2746B0-EBA5-5288-2A5A-EDED264560D3}"/>
              </a:ext>
            </a:extLst>
          </p:cNvPr>
          <p:cNvSpPr>
            <a:spLocks noGrp="1"/>
          </p:cNvSpPr>
          <p:nvPr>
            <p:ph idx="1"/>
          </p:nvPr>
        </p:nvSpPr>
        <p:spPr>
          <a:xfrm>
            <a:off x="838200" y="2026029"/>
            <a:ext cx="10515600" cy="4429635"/>
          </a:xfrm>
        </p:spPr>
        <p:txBody>
          <a:bodyPr>
            <a:normAutofit/>
          </a:bodyPr>
          <a:lstStyle/>
          <a:p>
            <a:pPr>
              <a:lnSpc>
                <a:spcPct val="100000"/>
              </a:lnSpc>
            </a:pPr>
            <a:r>
              <a:rPr lang="fr-FR" sz="1800" dirty="0"/>
              <a:t>Tout au long de ce gabarit, vous verrez des références à </a:t>
            </a:r>
            <a:r>
              <a:rPr lang="fr-FR" sz="1800" dirty="0" err="1"/>
              <a:t>AccessPath</a:t>
            </a:r>
            <a:r>
              <a:rPr lang="fr-FR" sz="1800" dirty="0"/>
              <a:t>, une autoévaluation permettant de mesurer l'accessibilité de l'emploi au sein de votre entreprise.</a:t>
            </a:r>
          </a:p>
          <a:p>
            <a:pPr>
              <a:lnSpc>
                <a:spcPct val="100000"/>
              </a:lnSpc>
            </a:pPr>
            <a:r>
              <a:rPr lang="fr-FR" sz="1800" dirty="0" err="1"/>
              <a:t>AccessPath</a:t>
            </a:r>
            <a:r>
              <a:rPr lang="fr-FR" sz="1800" dirty="0"/>
              <a:t> est un outil d'autoévaluation gratuit disponible sur la plateforme </a:t>
            </a:r>
            <a:r>
              <a:rPr lang="fr-FR" sz="1800" dirty="0" err="1"/>
              <a:t>Untapped</a:t>
            </a:r>
            <a:r>
              <a:rPr lang="fr-FR" sz="1800" dirty="0"/>
              <a:t> Talent.</a:t>
            </a:r>
          </a:p>
          <a:p>
            <a:pPr>
              <a:lnSpc>
                <a:spcPct val="100000"/>
              </a:lnSpc>
            </a:pPr>
            <a:r>
              <a:rPr lang="fr-FR" sz="1800" dirty="0"/>
              <a:t>Vous recevrez une note globale ainsi que des résultats détaillés pour cinq domaines d'intervention spécifiques.</a:t>
            </a:r>
          </a:p>
          <a:p>
            <a:pPr>
              <a:lnSpc>
                <a:spcPct val="100000"/>
              </a:lnSpc>
            </a:pPr>
            <a:r>
              <a:rPr lang="fr-FR" sz="1800" dirty="0"/>
              <a:t>Vos réponses sont sauvegardées, ce qui vous permet de les mettre à jour au fil du temps pour améliorer votre score.</a:t>
            </a:r>
          </a:p>
          <a:p>
            <a:pPr>
              <a:lnSpc>
                <a:spcPct val="100000"/>
              </a:lnSpc>
            </a:pPr>
            <a:r>
              <a:rPr lang="fr-FR" sz="1800" dirty="0"/>
              <a:t>Ainsi, lorsque vous effectuerez des mises à jour après cette présentation ou si vous la présentez de nouveau à l'avenir, vous pourrez démontrer la progression de votre pourcentage au fil du temps.</a:t>
            </a:r>
          </a:p>
          <a:p>
            <a:pPr marL="0" indent="0">
              <a:lnSpc>
                <a:spcPct val="100000"/>
              </a:lnSpc>
              <a:buNone/>
            </a:pPr>
            <a:r>
              <a:rPr lang="fr-FR" sz="1800" b="1" dirty="0"/>
              <a:t>Nous vous recommandons fortement de réaliser cette évaluation pour votre organisation.</a:t>
            </a:r>
            <a:endParaRPr lang="en-CA" sz="1800" b="1" dirty="0"/>
          </a:p>
        </p:txBody>
      </p:sp>
      <p:sp>
        <p:nvSpPr>
          <p:cNvPr id="5" name="Rectangle 4">
            <a:extLst>
              <a:ext uri="{FF2B5EF4-FFF2-40B4-BE49-F238E27FC236}">
                <a16:creationId xmlns:a16="http://schemas.microsoft.com/office/drawing/2014/main" id="{45D596EE-C48D-1BC3-1782-B5E1BFEE1C03}"/>
              </a:ext>
            </a:extLst>
          </p:cNvPr>
          <p:cNvSpPr/>
          <p:nvPr/>
        </p:nvSpPr>
        <p:spPr>
          <a:xfrm>
            <a:off x="5331125" y="0"/>
            <a:ext cx="6860875" cy="681037"/>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Veuillez supprimer cette diapositive de votre présentation finale.</a:t>
            </a:r>
            <a:endParaRPr lang="en-CA" dirty="0"/>
          </a:p>
        </p:txBody>
      </p:sp>
      <p:pic>
        <p:nvPicPr>
          <p:cNvPr id="8" name="Picture 7" descr="A blue text on a black background&#10;&#10;AI-generated content may be incorrect.">
            <a:extLst>
              <a:ext uri="{FF2B5EF4-FFF2-40B4-BE49-F238E27FC236}">
                <a16:creationId xmlns:a16="http://schemas.microsoft.com/office/drawing/2014/main" id="{D80B0EF8-C036-041B-682C-90EE75255535}"/>
              </a:ext>
            </a:extLst>
          </p:cNvPr>
          <p:cNvPicPr>
            <a:picLocks noChangeAspect="1"/>
          </p:cNvPicPr>
          <p:nvPr/>
        </p:nvPicPr>
        <p:blipFill>
          <a:blip r:embed="rId3"/>
          <a:stretch>
            <a:fillRect/>
          </a:stretch>
        </p:blipFill>
        <p:spPr>
          <a:xfrm>
            <a:off x="7954635" y="1196638"/>
            <a:ext cx="3526973" cy="703709"/>
          </a:xfrm>
          <a:prstGeom prst="rect">
            <a:avLst/>
          </a:prstGeom>
        </p:spPr>
      </p:pic>
    </p:spTree>
    <p:extLst>
      <p:ext uri="{BB962C8B-B14F-4D97-AF65-F5344CB8AC3E}">
        <p14:creationId xmlns:p14="http://schemas.microsoft.com/office/powerpoint/2010/main" val="3078614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blue text on a black background&#10;&#10;AI-generated content may be incorrect.">
            <a:extLst>
              <a:ext uri="{FF2B5EF4-FFF2-40B4-BE49-F238E27FC236}">
                <a16:creationId xmlns:a16="http://schemas.microsoft.com/office/drawing/2014/main" id="{DC7FFBE4-E6E9-7FC5-CEE4-DBC491635FBC}"/>
              </a:ext>
            </a:extLst>
          </p:cNvPr>
          <p:cNvPicPr>
            <a:picLocks noChangeAspect="1"/>
          </p:cNvPicPr>
          <p:nvPr/>
        </p:nvPicPr>
        <p:blipFill>
          <a:blip r:embed="rId2"/>
          <a:stretch>
            <a:fillRect/>
          </a:stretch>
        </p:blipFill>
        <p:spPr>
          <a:xfrm>
            <a:off x="9346746" y="-2041"/>
            <a:ext cx="2609850" cy="885825"/>
          </a:xfrm>
          <a:prstGeom prst="rect">
            <a:avLst/>
          </a:prstGeom>
        </p:spPr>
      </p:pic>
      <p:sp>
        <p:nvSpPr>
          <p:cNvPr id="2" name="Title 1">
            <a:extLst>
              <a:ext uri="{FF2B5EF4-FFF2-40B4-BE49-F238E27FC236}">
                <a16:creationId xmlns:a16="http://schemas.microsoft.com/office/drawing/2014/main" id="{F46D75F2-2B9D-F155-75D2-CD90C84E43D0}"/>
              </a:ext>
            </a:extLst>
          </p:cNvPr>
          <p:cNvSpPr>
            <a:spLocks noGrp="1"/>
          </p:cNvSpPr>
          <p:nvPr>
            <p:ph type="title"/>
          </p:nvPr>
        </p:nvSpPr>
        <p:spPr>
          <a:xfrm>
            <a:off x="838200" y="608017"/>
            <a:ext cx="10515600" cy="1325563"/>
          </a:xfrm>
        </p:spPr>
        <p:txBody>
          <a:bodyPr/>
          <a:lstStyle/>
          <a:p>
            <a:r>
              <a:rPr lang="fr-FR" b="1" dirty="0"/>
              <a:t>Avez-vous besoin de plus de soutien ?</a:t>
            </a:r>
            <a:endParaRPr lang="en-CA" b="1" dirty="0"/>
          </a:p>
        </p:txBody>
      </p:sp>
      <p:sp>
        <p:nvSpPr>
          <p:cNvPr id="3" name="Content Placeholder 2">
            <a:extLst>
              <a:ext uri="{FF2B5EF4-FFF2-40B4-BE49-F238E27FC236}">
                <a16:creationId xmlns:a16="http://schemas.microsoft.com/office/drawing/2014/main" id="{45F57D33-75F1-CC49-79EC-2E1D14BD37FA}"/>
              </a:ext>
            </a:extLst>
          </p:cNvPr>
          <p:cNvSpPr>
            <a:spLocks noGrp="1"/>
          </p:cNvSpPr>
          <p:nvPr>
            <p:ph idx="1"/>
          </p:nvPr>
        </p:nvSpPr>
        <p:spPr>
          <a:xfrm>
            <a:off x="838200" y="1742051"/>
            <a:ext cx="10515600" cy="4351338"/>
          </a:xfrm>
        </p:spPr>
        <p:txBody>
          <a:bodyPr vert="horz" lIns="91440" tIns="45720" rIns="91440" bIns="45720" rtlCol="0" anchor="t">
            <a:normAutofit/>
          </a:bodyPr>
          <a:lstStyle/>
          <a:p>
            <a:r>
              <a:rPr lang="fr-FR" sz="1800" dirty="0"/>
              <a:t>Les employeurs partenaires de </a:t>
            </a:r>
            <a:r>
              <a:rPr lang="fr-FR" sz="1800" b="1" dirty="0"/>
              <a:t>Talents à découvrir</a:t>
            </a:r>
            <a:r>
              <a:rPr lang="fr-FR" sz="1800" dirty="0"/>
              <a:t> ont accès à notre version exclusive de ce gabarit de présentation.</a:t>
            </a:r>
            <a:endParaRPr lang="fr-FR" sz="1800" dirty="0">
              <a:cs typeface="Arial"/>
            </a:endParaRPr>
          </a:p>
          <a:p>
            <a:r>
              <a:rPr lang="fr-FR" sz="1800" dirty="0"/>
              <a:t>Que comprend cette version exclusive ?</a:t>
            </a:r>
            <a:endParaRPr lang="fr-FR" sz="1800" dirty="0">
              <a:cs typeface="Arial"/>
            </a:endParaRPr>
          </a:p>
          <a:p>
            <a:pPr lvl="1"/>
            <a:r>
              <a:rPr lang="fr-FR" sz="1800" dirty="0"/>
              <a:t>Des notes pour l'animation afin de vous aider à présenter l'information et à mobiliser votre auditoire.</a:t>
            </a:r>
            <a:endParaRPr lang="fr-FR" sz="1800" dirty="0">
              <a:cs typeface="Arial"/>
            </a:endParaRPr>
          </a:p>
          <a:p>
            <a:pPr lvl="1"/>
            <a:r>
              <a:rPr lang="fr-FR" sz="1800" dirty="0"/>
              <a:t>Des statistiques supplémentaires sur le handicap et le travail.</a:t>
            </a:r>
            <a:endParaRPr lang="fr-FR" sz="1800" dirty="0">
              <a:cs typeface="Arial"/>
            </a:endParaRPr>
          </a:p>
          <a:p>
            <a:pPr lvl="1"/>
            <a:r>
              <a:rPr lang="fr-FR" sz="1800" dirty="0"/>
              <a:t>Des diapositives et des conseils additionnels pour vous aider à définir votre engagement.</a:t>
            </a:r>
            <a:endParaRPr lang="fr-FR" sz="1800" dirty="0">
              <a:cs typeface="Arial"/>
            </a:endParaRPr>
          </a:p>
        </p:txBody>
      </p:sp>
      <p:sp>
        <p:nvSpPr>
          <p:cNvPr id="5" name="Rectangle 4">
            <a:extLst>
              <a:ext uri="{FF2B5EF4-FFF2-40B4-BE49-F238E27FC236}">
                <a16:creationId xmlns:a16="http://schemas.microsoft.com/office/drawing/2014/main" id="{163D7DCC-102B-2FAA-759F-0A1C54204698}"/>
              </a:ext>
              <a:ext uri="{C183D7F6-B498-43B3-948B-1728B52AA6E4}">
                <adec:decorative xmlns:adec="http://schemas.microsoft.com/office/drawing/2017/decorative" val="1"/>
              </a:ext>
            </a:extLst>
          </p:cNvPr>
          <p:cNvSpPr/>
          <p:nvPr/>
        </p:nvSpPr>
        <p:spPr>
          <a:xfrm>
            <a:off x="809977" y="4185686"/>
            <a:ext cx="10515599" cy="934037"/>
          </a:xfrm>
          <a:prstGeom prst="rect">
            <a:avLst/>
          </a:prstGeom>
          <a:solidFill>
            <a:srgbClr val="D2DE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a:extLst>
              <a:ext uri="{FF2B5EF4-FFF2-40B4-BE49-F238E27FC236}">
                <a16:creationId xmlns:a16="http://schemas.microsoft.com/office/drawing/2014/main" id="{49EA4CCF-0FEE-6652-FD14-0F18B7AA4D2B}"/>
              </a:ext>
            </a:extLst>
          </p:cNvPr>
          <p:cNvSpPr txBox="1"/>
          <p:nvPr/>
        </p:nvSpPr>
        <p:spPr>
          <a:xfrm>
            <a:off x="1076675" y="4329538"/>
            <a:ext cx="9982201" cy="646331"/>
          </a:xfrm>
          <a:prstGeom prst="rect">
            <a:avLst/>
          </a:prstGeom>
          <a:noFill/>
        </p:spPr>
        <p:txBody>
          <a:bodyPr wrap="square" rtlCol="0">
            <a:spAutoFit/>
          </a:bodyPr>
          <a:lstStyle/>
          <a:p>
            <a:r>
              <a:rPr lang="fr-FR" b="1" dirty="0"/>
              <a:t>Discutez avec un membre de notre équipe pour en savoir plus : </a:t>
            </a:r>
            <a:r>
              <a:rPr lang="fr-FR" dirty="0"/>
              <a:t>https://www.untappedtalent.ca/s/contact-us-form</a:t>
            </a:r>
            <a:endParaRPr lang="en-CA" dirty="0"/>
          </a:p>
        </p:txBody>
      </p:sp>
      <p:sp>
        <p:nvSpPr>
          <p:cNvPr id="7" name="Rectangle 6">
            <a:extLst>
              <a:ext uri="{FF2B5EF4-FFF2-40B4-BE49-F238E27FC236}">
                <a16:creationId xmlns:a16="http://schemas.microsoft.com/office/drawing/2014/main" id="{2A3ECF2D-A642-C323-D532-CD33E15C6F2D}"/>
              </a:ext>
            </a:extLst>
          </p:cNvPr>
          <p:cNvSpPr/>
          <p:nvPr/>
        </p:nvSpPr>
        <p:spPr>
          <a:xfrm>
            <a:off x="5331125" y="0"/>
            <a:ext cx="6860875" cy="681037"/>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Veuillez supprimer cette diapositive de votre présentation finale.</a:t>
            </a:r>
            <a:endParaRPr lang="en-CA" dirty="0"/>
          </a:p>
        </p:txBody>
      </p:sp>
    </p:spTree>
    <p:extLst>
      <p:ext uri="{BB962C8B-B14F-4D97-AF65-F5344CB8AC3E}">
        <p14:creationId xmlns:p14="http://schemas.microsoft.com/office/powerpoint/2010/main" val="1229123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776130E-2FB2-DB2D-FD27-CF6709BBEF6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796"/>
            <a:ext cx="12192000" cy="6858000"/>
          </a:xfrm>
          <a:prstGeom prst="rect">
            <a:avLst/>
          </a:prstGeom>
        </p:spPr>
      </p:pic>
      <p:sp>
        <p:nvSpPr>
          <p:cNvPr id="2" name="Title 1">
            <a:extLst>
              <a:ext uri="{FF2B5EF4-FFF2-40B4-BE49-F238E27FC236}">
                <a16:creationId xmlns:a16="http://schemas.microsoft.com/office/drawing/2014/main" id="{2C0BF8F1-1B49-72C4-8974-43614E4DF67B}"/>
              </a:ext>
            </a:extLst>
          </p:cNvPr>
          <p:cNvSpPr>
            <a:spLocks noGrp="1"/>
          </p:cNvSpPr>
          <p:nvPr>
            <p:ph type="ctrTitle"/>
          </p:nvPr>
        </p:nvSpPr>
        <p:spPr>
          <a:xfrm>
            <a:off x="1524000" y="2016039"/>
            <a:ext cx="9144000" cy="2387600"/>
          </a:xfrm>
        </p:spPr>
        <p:txBody>
          <a:bodyPr>
            <a:normAutofit fontScale="90000"/>
          </a:bodyPr>
          <a:lstStyle/>
          <a:p>
            <a:r>
              <a:rPr lang="fr-FR" b="1" dirty="0"/>
              <a:t>Être un employeur faisant preuve d'aisance face au handicap</a:t>
            </a:r>
            <a:endParaRPr lang="en-CA" b="1" dirty="0"/>
          </a:p>
        </p:txBody>
      </p:sp>
      <p:sp>
        <p:nvSpPr>
          <p:cNvPr id="3" name="Subtitle 2">
            <a:extLst>
              <a:ext uri="{FF2B5EF4-FFF2-40B4-BE49-F238E27FC236}">
                <a16:creationId xmlns:a16="http://schemas.microsoft.com/office/drawing/2014/main" id="{766F64D0-0FFC-2EAA-98B7-8366B9CD3332}"/>
              </a:ext>
            </a:extLst>
          </p:cNvPr>
          <p:cNvSpPr>
            <a:spLocks noGrp="1"/>
          </p:cNvSpPr>
          <p:nvPr>
            <p:ph type="subTitle" idx="1"/>
          </p:nvPr>
        </p:nvSpPr>
        <p:spPr>
          <a:xfrm>
            <a:off x="1524000" y="4495714"/>
            <a:ext cx="9144000" cy="1655762"/>
          </a:xfrm>
        </p:spPr>
        <p:txBody>
          <a:bodyPr vert="horz" lIns="91440" tIns="45720" rIns="91440" bIns="45720" rtlCol="0" anchor="t">
            <a:normAutofit/>
          </a:bodyPr>
          <a:lstStyle/>
          <a:p>
            <a:pPr>
              <a:lnSpc>
                <a:spcPct val="100000"/>
              </a:lnSpc>
            </a:pPr>
            <a:r>
              <a:rPr lang="fr-FR" dirty="0"/>
              <a:t>Comprendre ce que signifie être un employeur accessible et inclusif envers les personnes en situation de handicap.</a:t>
            </a:r>
            <a:endParaRPr lang="en-US" dirty="0">
              <a:cs typeface="Arial" panose="020B0604020202020204"/>
            </a:endParaRPr>
          </a:p>
        </p:txBody>
      </p:sp>
      <p:sp>
        <p:nvSpPr>
          <p:cNvPr id="8" name="Rectangle 7">
            <a:extLst>
              <a:ext uri="{FF2B5EF4-FFF2-40B4-BE49-F238E27FC236}">
                <a16:creationId xmlns:a16="http://schemas.microsoft.com/office/drawing/2014/main" id="{63430FF9-C72F-53AB-93FC-91C254C910A4}"/>
              </a:ext>
            </a:extLst>
          </p:cNvPr>
          <p:cNvSpPr/>
          <p:nvPr/>
        </p:nvSpPr>
        <p:spPr>
          <a:xfrm>
            <a:off x="6449961" y="0"/>
            <a:ext cx="5742039" cy="501445"/>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Vous pouvez remplacer notre logo par le vôtre.</a:t>
            </a:r>
            <a:endParaRPr lang="en-CA" dirty="0"/>
          </a:p>
        </p:txBody>
      </p:sp>
      <p:pic>
        <p:nvPicPr>
          <p:cNvPr id="6" name="Picture 5" descr="A blue text on a black background&#10;&#10;AI-generated content may be incorrect.">
            <a:extLst>
              <a:ext uri="{FF2B5EF4-FFF2-40B4-BE49-F238E27FC236}">
                <a16:creationId xmlns:a16="http://schemas.microsoft.com/office/drawing/2014/main" id="{FB74132E-F0D2-D8DA-1CA0-6E6B29617F28}"/>
              </a:ext>
            </a:extLst>
          </p:cNvPr>
          <p:cNvPicPr>
            <a:picLocks noChangeAspect="1"/>
          </p:cNvPicPr>
          <p:nvPr/>
        </p:nvPicPr>
        <p:blipFill>
          <a:blip r:embed="rId4"/>
          <a:stretch>
            <a:fillRect/>
          </a:stretch>
        </p:blipFill>
        <p:spPr>
          <a:xfrm>
            <a:off x="3348717" y="498702"/>
            <a:ext cx="6196692" cy="2061482"/>
          </a:xfrm>
          <a:prstGeom prst="rect">
            <a:avLst/>
          </a:prstGeom>
        </p:spPr>
      </p:pic>
    </p:spTree>
    <p:extLst>
      <p:ext uri="{BB962C8B-B14F-4D97-AF65-F5344CB8AC3E}">
        <p14:creationId xmlns:p14="http://schemas.microsoft.com/office/powerpoint/2010/main" val="592563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233B9-1573-1A13-A24F-9A1178CF92A5}"/>
              </a:ext>
            </a:extLst>
          </p:cNvPr>
          <p:cNvSpPr>
            <a:spLocks noGrp="1"/>
          </p:cNvSpPr>
          <p:nvPr>
            <p:ph type="title"/>
          </p:nvPr>
        </p:nvSpPr>
        <p:spPr>
          <a:xfrm>
            <a:off x="544286" y="1426027"/>
            <a:ext cx="4778829" cy="795966"/>
          </a:xfrm>
        </p:spPr>
        <p:txBody>
          <a:bodyPr/>
          <a:lstStyle/>
          <a:p>
            <a:r>
              <a:rPr lang="en-CA" b="1" dirty="0"/>
              <a:t>Ordre du jour</a:t>
            </a:r>
          </a:p>
        </p:txBody>
      </p:sp>
      <p:sp>
        <p:nvSpPr>
          <p:cNvPr id="3" name="Content Placeholder 2">
            <a:extLst>
              <a:ext uri="{FF2B5EF4-FFF2-40B4-BE49-F238E27FC236}">
                <a16:creationId xmlns:a16="http://schemas.microsoft.com/office/drawing/2014/main" id="{12B5DC21-72BC-2955-F7F7-B463BC17F07A}"/>
              </a:ext>
            </a:extLst>
          </p:cNvPr>
          <p:cNvSpPr>
            <a:spLocks noGrp="1"/>
          </p:cNvSpPr>
          <p:nvPr>
            <p:ph idx="1"/>
          </p:nvPr>
        </p:nvSpPr>
        <p:spPr>
          <a:xfrm>
            <a:off x="544286" y="2221993"/>
            <a:ext cx="4778828" cy="2957000"/>
          </a:xfrm>
        </p:spPr>
        <p:txBody>
          <a:bodyPr vert="horz" lIns="91440" tIns="45720" rIns="91440" bIns="45720" rtlCol="0" anchor="t">
            <a:noAutofit/>
          </a:bodyPr>
          <a:lstStyle/>
          <a:p>
            <a:pPr>
              <a:lnSpc>
                <a:spcPct val="120000"/>
              </a:lnSpc>
            </a:pPr>
            <a:r>
              <a:rPr lang="fr-FR" sz="1800" dirty="0"/>
              <a:t>Comprendre le handicap</a:t>
            </a:r>
            <a:endParaRPr lang="fr-FR" sz="1800">
              <a:cs typeface="Arial"/>
            </a:endParaRPr>
          </a:p>
          <a:p>
            <a:pPr>
              <a:lnSpc>
                <a:spcPct val="120000"/>
              </a:lnSpc>
            </a:pPr>
            <a:r>
              <a:rPr lang="fr-FR" sz="1800" dirty="0"/>
              <a:t>Les cinq aspects d'un employeur faisant preuve d'aisance face au handicap</a:t>
            </a:r>
            <a:endParaRPr lang="fr-FR" sz="1800">
              <a:cs typeface="Arial"/>
            </a:endParaRPr>
          </a:p>
          <a:p>
            <a:pPr>
              <a:lnSpc>
                <a:spcPct val="120000"/>
              </a:lnSpc>
            </a:pPr>
            <a:r>
              <a:rPr lang="fr-FR" sz="1800" dirty="0"/>
              <a:t>Comment nous pouvons tous contribuer</a:t>
            </a:r>
            <a:endParaRPr lang="fr-FR" sz="1800">
              <a:cs typeface="Arial"/>
            </a:endParaRPr>
          </a:p>
          <a:p>
            <a:pPr>
              <a:lnSpc>
                <a:spcPct val="120000"/>
              </a:lnSpc>
            </a:pPr>
            <a:r>
              <a:rPr lang="fr-FR" sz="1800" dirty="0"/>
              <a:t>Période de questions</a:t>
            </a:r>
            <a:endParaRPr lang="en-CA" sz="1800">
              <a:cs typeface="Arial"/>
            </a:endParaRPr>
          </a:p>
        </p:txBody>
      </p:sp>
      <p:pic>
        <p:nvPicPr>
          <p:cNvPr id="6" name="Picture 5">
            <a:extLst>
              <a:ext uri="{FF2B5EF4-FFF2-40B4-BE49-F238E27FC236}">
                <a16:creationId xmlns:a16="http://schemas.microsoft.com/office/drawing/2014/main" id="{59A53C04-4A52-F908-4F42-031A0C40EA9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8578" y="1426026"/>
            <a:ext cx="6183422" cy="4122281"/>
          </a:xfrm>
          <a:prstGeom prst="rect">
            <a:avLst/>
          </a:prstGeom>
        </p:spPr>
      </p:pic>
      <p:pic>
        <p:nvPicPr>
          <p:cNvPr id="8" name="Picture 7" descr="A blue text on a black background&#10;&#10;AI-generated content may be incorrect.">
            <a:extLst>
              <a:ext uri="{FF2B5EF4-FFF2-40B4-BE49-F238E27FC236}">
                <a16:creationId xmlns:a16="http://schemas.microsoft.com/office/drawing/2014/main" id="{D09EFF3F-EC83-ABC3-2CF4-E725F438CCEC}"/>
              </a:ext>
            </a:extLst>
          </p:cNvPr>
          <p:cNvPicPr>
            <a:picLocks noChangeAspect="1"/>
          </p:cNvPicPr>
          <p:nvPr/>
        </p:nvPicPr>
        <p:blipFill>
          <a:blip r:embed="rId4"/>
          <a:stretch>
            <a:fillRect/>
          </a:stretch>
        </p:blipFill>
        <p:spPr>
          <a:xfrm>
            <a:off x="9346746" y="-2041"/>
            <a:ext cx="2609850" cy="885825"/>
          </a:xfrm>
          <a:prstGeom prst="rect">
            <a:avLst/>
          </a:prstGeom>
        </p:spPr>
      </p:pic>
    </p:spTree>
    <p:extLst>
      <p:ext uri="{BB962C8B-B14F-4D97-AF65-F5344CB8AC3E}">
        <p14:creationId xmlns:p14="http://schemas.microsoft.com/office/powerpoint/2010/main" val="1141568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AA3DB-BA4E-41F0-D851-046CFA685567}"/>
              </a:ext>
            </a:extLst>
          </p:cNvPr>
          <p:cNvSpPr>
            <a:spLocks noGrp="1"/>
          </p:cNvSpPr>
          <p:nvPr>
            <p:ph type="title"/>
          </p:nvPr>
        </p:nvSpPr>
        <p:spPr>
          <a:xfrm>
            <a:off x="414067" y="580881"/>
            <a:ext cx="10515600" cy="1325563"/>
          </a:xfrm>
        </p:spPr>
        <p:txBody>
          <a:bodyPr/>
          <a:lstStyle/>
          <a:p>
            <a:r>
              <a:rPr lang="en-CA" b="1" dirty="0" err="1"/>
              <a:t>Comprendre</a:t>
            </a:r>
            <a:r>
              <a:rPr lang="en-CA" b="1" dirty="0"/>
              <a:t> le handicap</a:t>
            </a:r>
          </a:p>
        </p:txBody>
      </p:sp>
      <p:sp>
        <p:nvSpPr>
          <p:cNvPr id="3" name="Content Placeholder 2">
            <a:extLst>
              <a:ext uri="{FF2B5EF4-FFF2-40B4-BE49-F238E27FC236}">
                <a16:creationId xmlns:a16="http://schemas.microsoft.com/office/drawing/2014/main" id="{57FFA48E-3106-98AB-062D-DE78C9AE5CBA}"/>
              </a:ext>
            </a:extLst>
          </p:cNvPr>
          <p:cNvSpPr>
            <a:spLocks noGrp="1"/>
          </p:cNvSpPr>
          <p:nvPr>
            <p:ph idx="1"/>
          </p:nvPr>
        </p:nvSpPr>
        <p:spPr>
          <a:xfrm>
            <a:off x="414067" y="1955473"/>
            <a:ext cx="5385407" cy="3030595"/>
          </a:xfrm>
        </p:spPr>
        <p:txBody>
          <a:bodyPr vert="horz" lIns="91440" tIns="45720" rIns="91440" bIns="45720" rtlCol="0" anchor="t">
            <a:noAutofit/>
          </a:bodyPr>
          <a:lstStyle/>
          <a:p>
            <a:pPr>
              <a:lnSpc>
                <a:spcPct val="100000"/>
              </a:lnSpc>
            </a:pPr>
            <a:r>
              <a:rPr lang="fr-FR" sz="1800" dirty="0"/>
              <a:t>Le handicap n'est pas seulement une question de diagnostic médical. Être en situation de handicap signifie qu'une personne fait face à des obstacles à sa pleine participation. Cela signifie que le handicap survient lorsque les barrières de l'environnement interagissent avec la condition physique ou mentale d'une personne.</a:t>
            </a:r>
            <a:endParaRPr lang="fr-FR" sz="1800" dirty="0">
              <a:cs typeface="Arial"/>
            </a:endParaRPr>
          </a:p>
          <a:p>
            <a:pPr>
              <a:lnSpc>
                <a:spcPct val="100000"/>
              </a:lnSpc>
            </a:pPr>
            <a:r>
              <a:rPr lang="fr-FR" sz="1800" dirty="0"/>
              <a:t>Le handicap peut être permanent, temporaire ou épisodique, et peut être visible ou invisible.</a:t>
            </a:r>
            <a:endParaRPr lang="fr-FR" sz="1800" dirty="0">
              <a:cs typeface="Arial"/>
            </a:endParaRPr>
          </a:p>
          <a:p>
            <a:pPr>
              <a:lnSpc>
                <a:spcPct val="100000"/>
              </a:lnSpc>
            </a:pPr>
            <a:r>
              <a:rPr lang="fr-FR" sz="1800" dirty="0"/>
              <a:t>Les obstacles comprennent les barrières physiques, architecturales, technologiques, comportementales (attitudes), d'information et de communication, ainsi que les politiques ou les pratiques qui nuisent à une participation équitable.</a:t>
            </a:r>
            <a:endParaRPr lang="en-CA" sz="1800">
              <a:cs typeface="Arial"/>
            </a:endParaRPr>
          </a:p>
        </p:txBody>
      </p:sp>
      <p:pic>
        <p:nvPicPr>
          <p:cNvPr id="7" name="Picture 6">
            <a:extLst>
              <a:ext uri="{FF2B5EF4-FFF2-40B4-BE49-F238E27FC236}">
                <a16:creationId xmlns:a16="http://schemas.microsoft.com/office/drawing/2014/main" id="{9F126646-8AFE-E3B0-1B40-37A63D153A0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4371" y="1906444"/>
            <a:ext cx="5644025" cy="3767474"/>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03D00220-D3A3-ED93-80BC-CC8F135D3243}"/>
              </a:ext>
            </a:extLst>
          </p:cNvPr>
          <p:cNvPicPr>
            <a:picLocks noChangeAspect="1"/>
          </p:cNvPicPr>
          <p:nvPr/>
        </p:nvPicPr>
        <p:blipFill>
          <a:blip r:embed="rId4"/>
          <a:stretch>
            <a:fillRect/>
          </a:stretch>
        </p:blipFill>
        <p:spPr>
          <a:xfrm>
            <a:off x="9346746" y="-2041"/>
            <a:ext cx="2609850" cy="885825"/>
          </a:xfrm>
          <a:prstGeom prst="rect">
            <a:avLst/>
          </a:prstGeom>
        </p:spPr>
      </p:pic>
    </p:spTree>
    <p:extLst>
      <p:ext uri="{BB962C8B-B14F-4D97-AF65-F5344CB8AC3E}">
        <p14:creationId xmlns:p14="http://schemas.microsoft.com/office/powerpoint/2010/main" val="1435360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F93EC-8D4F-68C3-0BDA-BD3A9790D7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EEDE6A-178C-D7E4-9C0B-6A1BAEF1DAEB}"/>
              </a:ext>
            </a:extLst>
          </p:cNvPr>
          <p:cNvSpPr>
            <a:spLocks noGrp="1"/>
          </p:cNvSpPr>
          <p:nvPr>
            <p:ph type="title"/>
          </p:nvPr>
        </p:nvSpPr>
        <p:spPr>
          <a:xfrm>
            <a:off x="3980328" y="1129943"/>
            <a:ext cx="7686529" cy="1325563"/>
          </a:xfrm>
        </p:spPr>
        <p:txBody>
          <a:bodyPr/>
          <a:lstStyle/>
          <a:p>
            <a:r>
              <a:rPr lang="en-CA" b="1" dirty="0"/>
              <a:t>Une perspective plus large</a:t>
            </a:r>
          </a:p>
        </p:txBody>
      </p:sp>
      <p:sp>
        <p:nvSpPr>
          <p:cNvPr id="3" name="Content Placeholder 2">
            <a:extLst>
              <a:ext uri="{FF2B5EF4-FFF2-40B4-BE49-F238E27FC236}">
                <a16:creationId xmlns:a16="http://schemas.microsoft.com/office/drawing/2014/main" id="{EF6A3FCD-7895-0DDF-BAF6-95E0DF1DA817}"/>
              </a:ext>
            </a:extLst>
          </p:cNvPr>
          <p:cNvSpPr>
            <a:spLocks noGrp="1"/>
          </p:cNvSpPr>
          <p:nvPr>
            <p:ph idx="1"/>
          </p:nvPr>
        </p:nvSpPr>
        <p:spPr>
          <a:xfrm>
            <a:off x="3872753" y="2438042"/>
            <a:ext cx="7686530" cy="3880462"/>
          </a:xfrm>
        </p:spPr>
        <p:txBody>
          <a:bodyPr vert="horz" lIns="91440" tIns="45720" rIns="91440" bIns="45720" rtlCol="0" anchor="t">
            <a:normAutofit/>
          </a:bodyPr>
          <a:lstStyle/>
          <a:p>
            <a:pPr>
              <a:lnSpc>
                <a:spcPct val="100000"/>
              </a:lnSpc>
            </a:pPr>
            <a:r>
              <a:rPr lang="fr-FR" sz="1800" dirty="0"/>
              <a:t>Historiquement, le handicap était perçu comme une déficience devant être « réparée » ou traitée par la médecine ou les professionnels de la santé.</a:t>
            </a:r>
            <a:endParaRPr lang="fr-FR" sz="1800" dirty="0">
              <a:cs typeface="Arial"/>
            </a:endParaRPr>
          </a:p>
          <a:p>
            <a:pPr>
              <a:lnSpc>
                <a:spcPct val="100000"/>
              </a:lnSpc>
            </a:pPr>
            <a:r>
              <a:rPr lang="fr-FR" sz="1800" dirty="0"/>
              <a:t>Nous envisageons le handicap sous une perspective plus large : le handicap existe en raison de la manière dont la société est organisée. Si la société était structurée de manière accessible, les personnes en situation de handicap ne seraient pas empêchées de participer pleinement.</a:t>
            </a:r>
            <a:endParaRPr lang="en-US" sz="1800">
              <a:cs typeface="Arial"/>
            </a:endParaRPr>
          </a:p>
        </p:txBody>
      </p:sp>
      <p:pic>
        <p:nvPicPr>
          <p:cNvPr id="4" name="Picture 3">
            <a:extLst>
              <a:ext uri="{FF2B5EF4-FFF2-40B4-BE49-F238E27FC236}">
                <a16:creationId xmlns:a16="http://schemas.microsoft.com/office/drawing/2014/main" id="{3077232E-DBE6-0331-6628-1C3AB11E0957}"/>
              </a:ext>
              <a:ext uri="{C183D7F6-B498-43B3-948B-1728B52AA6E4}">
                <adec:decorative xmlns:adec="http://schemas.microsoft.com/office/drawing/2017/decorative" val="1"/>
              </a:ext>
            </a:extLst>
          </p:cNvPr>
          <p:cNvPicPr>
            <a:picLocks noChangeAspect="1"/>
          </p:cNvPicPr>
          <p:nvPr/>
        </p:nvPicPr>
        <p:blipFill>
          <a:blip r:embed="rId3"/>
          <a:srcRect l="15303" r="50000"/>
          <a:stretch>
            <a:fillRect/>
          </a:stretch>
        </p:blipFill>
        <p:spPr>
          <a:xfrm>
            <a:off x="0" y="0"/>
            <a:ext cx="3569364" cy="6858000"/>
          </a:xfrm>
          <a:prstGeom prst="rect">
            <a:avLst/>
          </a:prstGeom>
        </p:spPr>
      </p:pic>
      <p:pic>
        <p:nvPicPr>
          <p:cNvPr id="7" name="Picture 6" descr="A blue text on a black background&#10;&#10;AI-generated content may be incorrect.">
            <a:extLst>
              <a:ext uri="{FF2B5EF4-FFF2-40B4-BE49-F238E27FC236}">
                <a16:creationId xmlns:a16="http://schemas.microsoft.com/office/drawing/2014/main" id="{C7EB31BA-8FD7-3C8B-421E-6BE5466BDE15}"/>
              </a:ext>
            </a:extLst>
          </p:cNvPr>
          <p:cNvPicPr>
            <a:picLocks noChangeAspect="1"/>
          </p:cNvPicPr>
          <p:nvPr/>
        </p:nvPicPr>
        <p:blipFill>
          <a:blip r:embed="rId4"/>
          <a:stretch>
            <a:fillRect/>
          </a:stretch>
        </p:blipFill>
        <p:spPr>
          <a:xfrm>
            <a:off x="9346746" y="-2041"/>
            <a:ext cx="2609850" cy="885825"/>
          </a:xfrm>
          <a:prstGeom prst="rect">
            <a:avLst/>
          </a:prstGeom>
        </p:spPr>
      </p:pic>
    </p:spTree>
    <p:extLst>
      <p:ext uri="{BB962C8B-B14F-4D97-AF65-F5344CB8AC3E}">
        <p14:creationId xmlns:p14="http://schemas.microsoft.com/office/powerpoint/2010/main" val="1647834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89BB5-C626-C227-FDEF-C443262FECC1}"/>
              </a:ext>
            </a:extLst>
          </p:cNvPr>
          <p:cNvSpPr>
            <a:spLocks noGrp="1"/>
          </p:cNvSpPr>
          <p:nvPr>
            <p:ph type="title"/>
          </p:nvPr>
        </p:nvSpPr>
        <p:spPr>
          <a:xfrm>
            <a:off x="313767" y="463903"/>
            <a:ext cx="10515600" cy="1325563"/>
          </a:xfrm>
        </p:spPr>
        <p:txBody>
          <a:bodyPr/>
          <a:lstStyle/>
          <a:p>
            <a:r>
              <a:rPr lang="fr-FR" b="1" dirty="0"/>
              <a:t>Taux de handicap à travers le Canada</a:t>
            </a:r>
          </a:p>
        </p:txBody>
      </p:sp>
      <p:pic>
        <p:nvPicPr>
          <p:cNvPr id="5" name="Content Placeholder 4" descr="En 2022, 27 % des Canadiens âgés de 15 ans et plus, soit 8 millions de personnes, vivaient avec au moins une situation de handicap">
            <a:extLst>
              <a:ext uri="{FF2B5EF4-FFF2-40B4-BE49-F238E27FC236}">
                <a16:creationId xmlns:a16="http://schemas.microsoft.com/office/drawing/2014/main" id="{414DFC00-160E-8516-1154-E3CCBB70FCC8}"/>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313766" y="1566185"/>
            <a:ext cx="9435353" cy="4717677"/>
          </a:xfrm>
        </p:spPr>
      </p:pic>
      <p:graphicFrame>
        <p:nvGraphicFramePr>
          <p:cNvPr id="6" name="Table 5" descr="Type of Disability and Prevalence in Canada. Mental Health 10.4%; Pain-related 16.7%; Seeing 7.4%; Learning 5.6%; Memory 4.7%; Mobility 10.6%; Flexibility 10.9%; Hearing 5.6%; Dexterity 5%; Developmental 1.5%; Unknown 0.8%">
            <a:extLst>
              <a:ext uri="{FF2B5EF4-FFF2-40B4-BE49-F238E27FC236}">
                <a16:creationId xmlns:a16="http://schemas.microsoft.com/office/drawing/2014/main" id="{CC44F38E-5B3E-3538-3C89-86A31E57F49D}"/>
              </a:ext>
            </a:extLst>
          </p:cNvPr>
          <p:cNvGraphicFramePr>
            <a:graphicFrameLocks noGrp="1"/>
          </p:cNvGraphicFramePr>
          <p:nvPr>
            <p:extLst>
              <p:ext uri="{D42A27DB-BD31-4B8C-83A1-F6EECF244321}">
                <p14:modId xmlns:p14="http://schemas.microsoft.com/office/powerpoint/2010/main" val="324185767"/>
              </p:ext>
            </p:extLst>
          </p:nvPr>
        </p:nvGraphicFramePr>
        <p:xfrm>
          <a:off x="7838971" y="1500681"/>
          <a:ext cx="4025152" cy="4937760"/>
        </p:xfrm>
        <a:graphic>
          <a:graphicData uri="http://schemas.openxmlformats.org/drawingml/2006/table">
            <a:tbl>
              <a:tblPr firstRow="1">
                <a:tableStyleId>{073A0DAA-6AF3-43AB-8588-CEC1D06C72B9}</a:tableStyleId>
              </a:tblPr>
              <a:tblGrid>
                <a:gridCol w="2012576">
                  <a:extLst>
                    <a:ext uri="{9D8B030D-6E8A-4147-A177-3AD203B41FA5}">
                      <a16:colId xmlns:a16="http://schemas.microsoft.com/office/drawing/2014/main" val="3662241773"/>
                    </a:ext>
                  </a:extLst>
                </a:gridCol>
                <a:gridCol w="2012576">
                  <a:extLst>
                    <a:ext uri="{9D8B030D-6E8A-4147-A177-3AD203B41FA5}">
                      <a16:colId xmlns:a16="http://schemas.microsoft.com/office/drawing/2014/main" val="1291074371"/>
                    </a:ext>
                  </a:extLst>
                </a:gridCol>
              </a:tblGrid>
              <a:tr h="323794">
                <a:tc>
                  <a:txBody>
                    <a:bodyPr/>
                    <a:lstStyle/>
                    <a:p>
                      <a:pPr algn="ctr">
                        <a:buNone/>
                      </a:pPr>
                      <a:r>
                        <a:rPr lang="en-CA" sz="1800" dirty="0"/>
                        <a:t>Type de handicap</a:t>
                      </a:r>
                    </a:p>
                  </a:txBody>
                  <a:tcPr anchor="ctr">
                    <a:solidFill>
                      <a:srgbClr val="0A2F5B"/>
                    </a:solidFill>
                  </a:tcPr>
                </a:tc>
                <a:tc>
                  <a:txBody>
                    <a:bodyPr/>
                    <a:lstStyle/>
                    <a:p>
                      <a:pPr algn="ctr">
                        <a:buNone/>
                      </a:pPr>
                      <a:r>
                        <a:rPr lang="en-CA" sz="1800" dirty="0" err="1"/>
                        <a:t>Prévalence</a:t>
                      </a:r>
                    </a:p>
                  </a:txBody>
                  <a:tcPr anchor="ctr">
                    <a:solidFill>
                      <a:srgbClr val="0A2F5B"/>
                    </a:solidFill>
                  </a:tcPr>
                </a:tc>
                <a:extLst>
                  <a:ext uri="{0D108BD9-81ED-4DB2-BD59-A6C34878D82A}">
                    <a16:rowId xmlns:a16="http://schemas.microsoft.com/office/drawing/2014/main" val="2345792544"/>
                  </a:ext>
                </a:extLst>
              </a:tr>
              <a:tr h="323794">
                <a:tc>
                  <a:txBody>
                    <a:bodyPr/>
                    <a:lstStyle/>
                    <a:p>
                      <a:pPr algn="ctr">
                        <a:buNone/>
                      </a:pPr>
                      <a:r>
                        <a:rPr lang="fr-FR" sz="1800" dirty="0"/>
                        <a:t>Lié à la santé mentale</a:t>
                      </a:r>
                    </a:p>
                  </a:txBody>
                  <a:tcPr anchor="ctr"/>
                </a:tc>
                <a:tc>
                  <a:txBody>
                    <a:bodyPr/>
                    <a:lstStyle/>
                    <a:p>
                      <a:pPr algn="ctr">
                        <a:buNone/>
                      </a:pPr>
                      <a:r>
                        <a:rPr lang="en-CA" sz="1800" dirty="0"/>
                        <a:t>10,4 %</a:t>
                      </a:r>
                    </a:p>
                  </a:txBody>
                  <a:tcPr anchor="ctr"/>
                </a:tc>
                <a:extLst>
                  <a:ext uri="{0D108BD9-81ED-4DB2-BD59-A6C34878D82A}">
                    <a16:rowId xmlns:a16="http://schemas.microsoft.com/office/drawing/2014/main" val="4146378299"/>
                  </a:ext>
                </a:extLst>
              </a:tr>
              <a:tr h="323794">
                <a:tc>
                  <a:txBody>
                    <a:bodyPr/>
                    <a:lstStyle/>
                    <a:p>
                      <a:pPr algn="ctr">
                        <a:buNone/>
                      </a:pPr>
                      <a:r>
                        <a:rPr lang="en-CA" sz="1800" dirty="0" err="1"/>
                        <a:t>Lié</a:t>
                      </a:r>
                      <a:r>
                        <a:rPr lang="en-CA" sz="1800" dirty="0"/>
                        <a:t> à la </a:t>
                      </a:r>
                      <a:r>
                        <a:rPr lang="en-CA" sz="1800" dirty="0" err="1"/>
                        <a:t>douleur</a:t>
                      </a:r>
                    </a:p>
                  </a:txBody>
                  <a:tcPr anchor="ctr"/>
                </a:tc>
                <a:tc>
                  <a:txBody>
                    <a:bodyPr/>
                    <a:lstStyle/>
                    <a:p>
                      <a:pPr algn="ctr">
                        <a:buNone/>
                      </a:pPr>
                      <a:r>
                        <a:rPr lang="en-CA" sz="1800" dirty="0"/>
                        <a:t>16,7 %</a:t>
                      </a:r>
                    </a:p>
                  </a:txBody>
                  <a:tcPr anchor="ctr"/>
                </a:tc>
                <a:extLst>
                  <a:ext uri="{0D108BD9-81ED-4DB2-BD59-A6C34878D82A}">
                    <a16:rowId xmlns:a16="http://schemas.microsoft.com/office/drawing/2014/main" val="1097907894"/>
                  </a:ext>
                </a:extLst>
              </a:tr>
              <a:tr h="323794">
                <a:tc>
                  <a:txBody>
                    <a:bodyPr/>
                    <a:lstStyle/>
                    <a:p>
                      <a:pPr algn="ctr">
                        <a:buNone/>
                      </a:pPr>
                      <a:r>
                        <a:rPr lang="en-CA" sz="1800" dirty="0"/>
                        <a:t>Vision</a:t>
                      </a:r>
                    </a:p>
                  </a:txBody>
                  <a:tcPr anchor="ctr"/>
                </a:tc>
                <a:tc>
                  <a:txBody>
                    <a:bodyPr/>
                    <a:lstStyle/>
                    <a:p>
                      <a:pPr algn="ctr">
                        <a:buNone/>
                      </a:pPr>
                      <a:r>
                        <a:rPr lang="en-CA" sz="1800" dirty="0"/>
                        <a:t>7,4 %</a:t>
                      </a:r>
                    </a:p>
                  </a:txBody>
                  <a:tcPr anchor="ctr"/>
                </a:tc>
                <a:extLst>
                  <a:ext uri="{0D108BD9-81ED-4DB2-BD59-A6C34878D82A}">
                    <a16:rowId xmlns:a16="http://schemas.microsoft.com/office/drawing/2014/main" val="388817457"/>
                  </a:ext>
                </a:extLst>
              </a:tr>
              <a:tr h="323794">
                <a:tc>
                  <a:txBody>
                    <a:bodyPr/>
                    <a:lstStyle/>
                    <a:p>
                      <a:pPr algn="ctr">
                        <a:buNone/>
                      </a:pPr>
                      <a:r>
                        <a:rPr lang="en-CA" sz="1800" dirty="0" err="1"/>
                        <a:t>Apprentissage</a:t>
                      </a:r>
                    </a:p>
                  </a:txBody>
                  <a:tcPr anchor="ctr"/>
                </a:tc>
                <a:tc>
                  <a:txBody>
                    <a:bodyPr/>
                    <a:lstStyle/>
                    <a:p>
                      <a:pPr algn="ctr">
                        <a:buNone/>
                      </a:pPr>
                      <a:r>
                        <a:rPr lang="en-CA" sz="1800" dirty="0"/>
                        <a:t>5,6 %</a:t>
                      </a:r>
                    </a:p>
                  </a:txBody>
                  <a:tcPr anchor="ctr"/>
                </a:tc>
                <a:extLst>
                  <a:ext uri="{0D108BD9-81ED-4DB2-BD59-A6C34878D82A}">
                    <a16:rowId xmlns:a16="http://schemas.microsoft.com/office/drawing/2014/main" val="568277256"/>
                  </a:ext>
                </a:extLst>
              </a:tr>
              <a:tr h="323794">
                <a:tc>
                  <a:txBody>
                    <a:bodyPr/>
                    <a:lstStyle/>
                    <a:p>
                      <a:pPr algn="ctr">
                        <a:buNone/>
                      </a:pPr>
                      <a:r>
                        <a:rPr lang="en-CA" sz="1800" dirty="0" err="1"/>
                        <a:t>Mémoire</a:t>
                      </a:r>
                    </a:p>
                  </a:txBody>
                  <a:tcPr anchor="ctr"/>
                </a:tc>
                <a:tc>
                  <a:txBody>
                    <a:bodyPr/>
                    <a:lstStyle/>
                    <a:p>
                      <a:pPr algn="ctr">
                        <a:buNone/>
                      </a:pPr>
                      <a:r>
                        <a:rPr lang="en-CA" sz="1800" dirty="0"/>
                        <a:t>4,7 %</a:t>
                      </a:r>
                    </a:p>
                  </a:txBody>
                  <a:tcPr anchor="ctr"/>
                </a:tc>
                <a:extLst>
                  <a:ext uri="{0D108BD9-81ED-4DB2-BD59-A6C34878D82A}">
                    <a16:rowId xmlns:a16="http://schemas.microsoft.com/office/drawing/2014/main" val="1050836819"/>
                  </a:ext>
                </a:extLst>
              </a:tr>
              <a:tr h="323794">
                <a:tc>
                  <a:txBody>
                    <a:bodyPr/>
                    <a:lstStyle/>
                    <a:p>
                      <a:pPr algn="ctr">
                        <a:buNone/>
                      </a:pPr>
                      <a:r>
                        <a:rPr lang="en-CA" sz="1800" dirty="0" err="1"/>
                        <a:t>Mobilité</a:t>
                      </a:r>
                    </a:p>
                  </a:txBody>
                  <a:tcPr anchor="ctr"/>
                </a:tc>
                <a:tc>
                  <a:txBody>
                    <a:bodyPr/>
                    <a:lstStyle/>
                    <a:p>
                      <a:pPr algn="ctr">
                        <a:buNone/>
                      </a:pPr>
                      <a:r>
                        <a:rPr lang="en-CA" sz="1800" dirty="0"/>
                        <a:t>10,6 %</a:t>
                      </a:r>
                    </a:p>
                  </a:txBody>
                  <a:tcPr anchor="ctr"/>
                </a:tc>
                <a:extLst>
                  <a:ext uri="{0D108BD9-81ED-4DB2-BD59-A6C34878D82A}">
                    <a16:rowId xmlns:a16="http://schemas.microsoft.com/office/drawing/2014/main" val="3345448275"/>
                  </a:ext>
                </a:extLst>
              </a:tr>
              <a:tr h="323794">
                <a:tc>
                  <a:txBody>
                    <a:bodyPr/>
                    <a:lstStyle/>
                    <a:p>
                      <a:pPr algn="ctr">
                        <a:buNone/>
                      </a:pPr>
                      <a:r>
                        <a:rPr lang="en-CA" sz="1800" dirty="0" err="1"/>
                        <a:t>Flexibilité</a:t>
                      </a:r>
                    </a:p>
                  </a:txBody>
                  <a:tcPr anchor="ctr"/>
                </a:tc>
                <a:tc>
                  <a:txBody>
                    <a:bodyPr/>
                    <a:lstStyle/>
                    <a:p>
                      <a:pPr algn="ctr">
                        <a:buNone/>
                      </a:pPr>
                      <a:r>
                        <a:rPr lang="en-CA" sz="1800" dirty="0"/>
                        <a:t>10,9 %</a:t>
                      </a:r>
                    </a:p>
                  </a:txBody>
                  <a:tcPr anchor="ctr"/>
                </a:tc>
                <a:extLst>
                  <a:ext uri="{0D108BD9-81ED-4DB2-BD59-A6C34878D82A}">
                    <a16:rowId xmlns:a16="http://schemas.microsoft.com/office/drawing/2014/main" val="1439616579"/>
                  </a:ext>
                </a:extLst>
              </a:tr>
              <a:tr h="323794">
                <a:tc>
                  <a:txBody>
                    <a:bodyPr/>
                    <a:lstStyle/>
                    <a:p>
                      <a:pPr algn="ctr">
                        <a:buNone/>
                      </a:pPr>
                      <a:r>
                        <a:rPr lang="en-CA" sz="1800" dirty="0" err="1"/>
                        <a:t>Ouïe</a:t>
                      </a:r>
                    </a:p>
                  </a:txBody>
                  <a:tcPr anchor="ctr"/>
                </a:tc>
                <a:tc>
                  <a:txBody>
                    <a:bodyPr/>
                    <a:lstStyle/>
                    <a:p>
                      <a:pPr algn="ctr">
                        <a:buNone/>
                      </a:pPr>
                      <a:r>
                        <a:rPr lang="en-CA" sz="1800" dirty="0"/>
                        <a:t>5,6 %</a:t>
                      </a:r>
                    </a:p>
                  </a:txBody>
                  <a:tcPr anchor="ctr"/>
                </a:tc>
                <a:extLst>
                  <a:ext uri="{0D108BD9-81ED-4DB2-BD59-A6C34878D82A}">
                    <a16:rowId xmlns:a16="http://schemas.microsoft.com/office/drawing/2014/main" val="2078429636"/>
                  </a:ext>
                </a:extLst>
              </a:tr>
              <a:tr h="323794">
                <a:tc>
                  <a:txBody>
                    <a:bodyPr/>
                    <a:lstStyle/>
                    <a:p>
                      <a:pPr algn="ctr">
                        <a:buNone/>
                      </a:pPr>
                      <a:r>
                        <a:rPr lang="en-CA" sz="1800" dirty="0" err="1"/>
                        <a:t>Dextérité</a:t>
                      </a:r>
                    </a:p>
                  </a:txBody>
                  <a:tcPr anchor="ctr"/>
                </a:tc>
                <a:tc>
                  <a:txBody>
                    <a:bodyPr/>
                    <a:lstStyle/>
                    <a:p>
                      <a:pPr algn="ctr">
                        <a:buNone/>
                      </a:pPr>
                      <a:r>
                        <a:rPr lang="en-CA" sz="1800" dirty="0"/>
                        <a:t>5,0 %</a:t>
                      </a:r>
                    </a:p>
                  </a:txBody>
                  <a:tcPr anchor="ctr"/>
                </a:tc>
                <a:extLst>
                  <a:ext uri="{0D108BD9-81ED-4DB2-BD59-A6C34878D82A}">
                    <a16:rowId xmlns:a16="http://schemas.microsoft.com/office/drawing/2014/main" val="3326020974"/>
                  </a:ext>
                </a:extLst>
              </a:tr>
              <a:tr h="323794">
                <a:tc>
                  <a:txBody>
                    <a:bodyPr/>
                    <a:lstStyle/>
                    <a:p>
                      <a:pPr algn="ctr">
                        <a:buNone/>
                      </a:pPr>
                      <a:r>
                        <a:rPr lang="en-CA" sz="1800" dirty="0" err="1"/>
                        <a:t>Développemental</a:t>
                      </a:r>
                    </a:p>
                  </a:txBody>
                  <a:tcPr anchor="ctr"/>
                </a:tc>
                <a:tc>
                  <a:txBody>
                    <a:bodyPr/>
                    <a:lstStyle/>
                    <a:p>
                      <a:pPr algn="ctr">
                        <a:buNone/>
                      </a:pPr>
                      <a:r>
                        <a:rPr lang="en-CA" sz="1800" dirty="0"/>
                        <a:t>1,5 %</a:t>
                      </a:r>
                    </a:p>
                  </a:txBody>
                  <a:tcPr anchor="ctr"/>
                </a:tc>
                <a:extLst>
                  <a:ext uri="{0D108BD9-81ED-4DB2-BD59-A6C34878D82A}">
                    <a16:rowId xmlns:a16="http://schemas.microsoft.com/office/drawing/2014/main" val="1209959760"/>
                  </a:ext>
                </a:extLst>
              </a:tr>
              <a:tr h="323794">
                <a:tc>
                  <a:txBody>
                    <a:bodyPr/>
                    <a:lstStyle/>
                    <a:p>
                      <a:pPr algn="ctr">
                        <a:buNone/>
                      </a:pPr>
                      <a:r>
                        <a:rPr lang="en-CA" sz="1800" dirty="0"/>
                        <a:t>Inconnu</a:t>
                      </a:r>
                    </a:p>
                  </a:txBody>
                  <a:tcPr anchor="ctr"/>
                </a:tc>
                <a:tc>
                  <a:txBody>
                    <a:bodyPr/>
                    <a:lstStyle/>
                    <a:p>
                      <a:pPr algn="ctr">
                        <a:buNone/>
                      </a:pPr>
                      <a:r>
                        <a:rPr lang="en-CA" sz="1800" dirty="0"/>
                        <a:t>0,8 %</a:t>
                      </a:r>
                    </a:p>
                  </a:txBody>
                  <a:tcPr anchor="ctr"/>
                </a:tc>
                <a:extLst>
                  <a:ext uri="{0D108BD9-81ED-4DB2-BD59-A6C34878D82A}">
                    <a16:rowId xmlns:a16="http://schemas.microsoft.com/office/drawing/2014/main" val="196502784"/>
                  </a:ext>
                </a:extLst>
              </a:tr>
            </a:tbl>
          </a:graphicData>
        </a:graphic>
      </p:graphicFrame>
      <p:pic>
        <p:nvPicPr>
          <p:cNvPr id="4" name="Picture 3" descr="A blue text on a black background&#10;&#10;AI-generated content may be incorrect.">
            <a:extLst>
              <a:ext uri="{FF2B5EF4-FFF2-40B4-BE49-F238E27FC236}">
                <a16:creationId xmlns:a16="http://schemas.microsoft.com/office/drawing/2014/main" id="{04662BCE-15A8-9EB4-49BE-E11370ABA0AD}"/>
              </a:ext>
            </a:extLst>
          </p:cNvPr>
          <p:cNvPicPr>
            <a:picLocks noChangeAspect="1"/>
          </p:cNvPicPr>
          <p:nvPr/>
        </p:nvPicPr>
        <p:blipFill>
          <a:blip r:embed="rId4"/>
          <a:stretch>
            <a:fillRect/>
          </a:stretch>
        </p:blipFill>
        <p:spPr>
          <a:xfrm>
            <a:off x="9346746" y="-2041"/>
            <a:ext cx="2609850" cy="885825"/>
          </a:xfrm>
          <a:prstGeom prst="rect">
            <a:avLst/>
          </a:prstGeom>
        </p:spPr>
      </p:pic>
    </p:spTree>
    <p:extLst>
      <p:ext uri="{BB962C8B-B14F-4D97-AF65-F5344CB8AC3E}">
        <p14:creationId xmlns:p14="http://schemas.microsoft.com/office/powerpoint/2010/main" val="2895321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F1968-37DC-0E4F-3249-8EC00F4F88D2}"/>
              </a:ext>
            </a:extLst>
          </p:cNvPr>
          <p:cNvSpPr>
            <a:spLocks noGrp="1"/>
          </p:cNvSpPr>
          <p:nvPr>
            <p:ph type="title"/>
          </p:nvPr>
        </p:nvSpPr>
        <p:spPr>
          <a:xfrm>
            <a:off x="331693" y="1328310"/>
            <a:ext cx="4966447" cy="1325563"/>
          </a:xfrm>
        </p:spPr>
        <p:txBody>
          <a:bodyPr>
            <a:normAutofit fontScale="90000"/>
          </a:bodyPr>
          <a:lstStyle/>
          <a:p>
            <a:r>
              <a:rPr lang="fr-FR" b="1" dirty="0"/>
              <a:t>Taux de handicap par province et territoire</a:t>
            </a:r>
            <a:endParaRPr lang="en-CA" b="1" dirty="0"/>
          </a:p>
        </p:txBody>
      </p:sp>
      <p:graphicFrame>
        <p:nvGraphicFramePr>
          <p:cNvPr id="5" name="Table 4" descr="Provincial disability rates. BC 28.6%; Alberta 27.5%; Saskatchewan 29.8%; Manitoba 29.2%; Ontario 28%; Quebec 21%; New Brunswick 35.3%; Nova Scotia 37.9%; PEI 31.8%; NL 19.3%; Nunavut 19.3%; NWT 25.7%; Yukon 31.4%.">
            <a:extLst>
              <a:ext uri="{FF2B5EF4-FFF2-40B4-BE49-F238E27FC236}">
                <a16:creationId xmlns:a16="http://schemas.microsoft.com/office/drawing/2014/main" id="{2062E402-217D-016F-D54F-C4697265A618}"/>
              </a:ext>
            </a:extLst>
          </p:cNvPr>
          <p:cNvGraphicFramePr>
            <a:graphicFrameLocks noGrp="1"/>
          </p:cNvGraphicFramePr>
          <p:nvPr>
            <p:extLst>
              <p:ext uri="{D42A27DB-BD31-4B8C-83A1-F6EECF244321}">
                <p14:modId xmlns:p14="http://schemas.microsoft.com/office/powerpoint/2010/main" val="1637790853"/>
              </p:ext>
            </p:extLst>
          </p:nvPr>
        </p:nvGraphicFramePr>
        <p:xfrm>
          <a:off x="5526739" y="1247628"/>
          <a:ext cx="6252884" cy="5120640"/>
        </p:xfrm>
        <a:graphic>
          <a:graphicData uri="http://schemas.openxmlformats.org/drawingml/2006/table">
            <a:tbl>
              <a:tblPr firstRow="1">
                <a:tableStyleId>{073A0DAA-6AF3-43AB-8588-CEC1D06C72B9}</a:tableStyleId>
              </a:tblPr>
              <a:tblGrid>
                <a:gridCol w="3126442">
                  <a:extLst>
                    <a:ext uri="{9D8B030D-6E8A-4147-A177-3AD203B41FA5}">
                      <a16:colId xmlns:a16="http://schemas.microsoft.com/office/drawing/2014/main" val="3662241773"/>
                    </a:ext>
                  </a:extLst>
                </a:gridCol>
                <a:gridCol w="3126442">
                  <a:extLst>
                    <a:ext uri="{9D8B030D-6E8A-4147-A177-3AD203B41FA5}">
                      <a16:colId xmlns:a16="http://schemas.microsoft.com/office/drawing/2014/main" val="1291074371"/>
                    </a:ext>
                  </a:extLst>
                </a:gridCol>
              </a:tblGrid>
              <a:tr h="323794">
                <a:tc>
                  <a:txBody>
                    <a:bodyPr/>
                    <a:lstStyle/>
                    <a:p>
                      <a:pPr algn="ctr">
                        <a:buNone/>
                      </a:pPr>
                      <a:r>
                        <a:rPr lang="en-CA" sz="1800" dirty="0"/>
                        <a:t>Province / </a:t>
                      </a:r>
                      <a:r>
                        <a:rPr lang="en-CA" sz="1800" err="1"/>
                        <a:t>Territoire</a:t>
                      </a:r>
                      <a:endParaRPr lang="en-CA" sz="1800" dirty="0" err="1"/>
                    </a:p>
                  </a:txBody>
                  <a:tcPr anchor="ctr">
                    <a:solidFill>
                      <a:srgbClr val="0A2F5B"/>
                    </a:solidFill>
                  </a:tcPr>
                </a:tc>
                <a:tc>
                  <a:txBody>
                    <a:bodyPr/>
                    <a:lstStyle/>
                    <a:p>
                      <a:pPr algn="ctr">
                        <a:buNone/>
                      </a:pPr>
                      <a:r>
                        <a:rPr lang="en-CA" sz="1800" err="1"/>
                        <a:t>Prévalence</a:t>
                      </a:r>
                      <a:endParaRPr lang="en-CA" sz="1800" dirty="0" err="1"/>
                    </a:p>
                  </a:txBody>
                  <a:tcPr anchor="ctr">
                    <a:solidFill>
                      <a:srgbClr val="0A2F5B"/>
                    </a:solidFill>
                  </a:tcPr>
                </a:tc>
                <a:extLst>
                  <a:ext uri="{0D108BD9-81ED-4DB2-BD59-A6C34878D82A}">
                    <a16:rowId xmlns:a16="http://schemas.microsoft.com/office/drawing/2014/main" val="2345792544"/>
                  </a:ext>
                </a:extLst>
              </a:tr>
              <a:tr h="323794">
                <a:tc>
                  <a:txBody>
                    <a:bodyPr/>
                    <a:lstStyle/>
                    <a:p>
                      <a:pPr algn="ctr">
                        <a:buNone/>
                      </a:pPr>
                      <a:r>
                        <a:rPr lang="en-CA" sz="1800" err="1"/>
                        <a:t>Colombie-Britannique</a:t>
                      </a:r>
                      <a:endParaRPr lang="en-CA" sz="1800" dirty="0" err="1"/>
                    </a:p>
                  </a:txBody>
                  <a:tcPr anchor="ctr"/>
                </a:tc>
                <a:tc>
                  <a:txBody>
                    <a:bodyPr/>
                    <a:lstStyle/>
                    <a:p>
                      <a:pPr algn="ctr">
                        <a:buNone/>
                      </a:pPr>
                      <a:r>
                        <a:rPr lang="en-CA" sz="1800" dirty="0"/>
                        <a:t>28,6 %</a:t>
                      </a:r>
                    </a:p>
                  </a:txBody>
                  <a:tcPr anchor="ctr"/>
                </a:tc>
                <a:extLst>
                  <a:ext uri="{0D108BD9-81ED-4DB2-BD59-A6C34878D82A}">
                    <a16:rowId xmlns:a16="http://schemas.microsoft.com/office/drawing/2014/main" val="4146378299"/>
                  </a:ext>
                </a:extLst>
              </a:tr>
              <a:tr h="323794">
                <a:tc>
                  <a:txBody>
                    <a:bodyPr/>
                    <a:lstStyle/>
                    <a:p>
                      <a:pPr algn="ctr">
                        <a:buNone/>
                      </a:pPr>
                      <a:r>
                        <a:rPr lang="en-CA" sz="1800" dirty="0"/>
                        <a:t>Alberta</a:t>
                      </a:r>
                    </a:p>
                  </a:txBody>
                  <a:tcPr anchor="ctr"/>
                </a:tc>
                <a:tc>
                  <a:txBody>
                    <a:bodyPr/>
                    <a:lstStyle/>
                    <a:p>
                      <a:pPr algn="ctr">
                        <a:buNone/>
                      </a:pPr>
                      <a:r>
                        <a:rPr lang="en-CA" sz="1800" dirty="0"/>
                        <a:t>27,5 %</a:t>
                      </a:r>
                    </a:p>
                  </a:txBody>
                  <a:tcPr anchor="ctr"/>
                </a:tc>
                <a:extLst>
                  <a:ext uri="{0D108BD9-81ED-4DB2-BD59-A6C34878D82A}">
                    <a16:rowId xmlns:a16="http://schemas.microsoft.com/office/drawing/2014/main" val="1097907894"/>
                  </a:ext>
                </a:extLst>
              </a:tr>
              <a:tr h="323794">
                <a:tc>
                  <a:txBody>
                    <a:bodyPr/>
                    <a:lstStyle/>
                    <a:p>
                      <a:pPr algn="ctr">
                        <a:buNone/>
                      </a:pPr>
                      <a:r>
                        <a:rPr lang="en-CA" sz="1800" dirty="0"/>
                        <a:t>Saskatchewan</a:t>
                      </a:r>
                    </a:p>
                  </a:txBody>
                  <a:tcPr anchor="ctr"/>
                </a:tc>
                <a:tc>
                  <a:txBody>
                    <a:bodyPr/>
                    <a:lstStyle/>
                    <a:p>
                      <a:pPr algn="ctr">
                        <a:buNone/>
                      </a:pPr>
                      <a:r>
                        <a:rPr lang="en-CA" sz="1800" dirty="0"/>
                        <a:t>29,8 %</a:t>
                      </a:r>
                    </a:p>
                  </a:txBody>
                  <a:tcPr anchor="ctr"/>
                </a:tc>
                <a:extLst>
                  <a:ext uri="{0D108BD9-81ED-4DB2-BD59-A6C34878D82A}">
                    <a16:rowId xmlns:a16="http://schemas.microsoft.com/office/drawing/2014/main" val="388817457"/>
                  </a:ext>
                </a:extLst>
              </a:tr>
              <a:tr h="323794">
                <a:tc>
                  <a:txBody>
                    <a:bodyPr/>
                    <a:lstStyle/>
                    <a:p>
                      <a:pPr algn="ctr">
                        <a:buNone/>
                      </a:pPr>
                      <a:r>
                        <a:rPr lang="en-CA" sz="1800" dirty="0"/>
                        <a:t>Manitoba</a:t>
                      </a:r>
                    </a:p>
                  </a:txBody>
                  <a:tcPr anchor="ctr"/>
                </a:tc>
                <a:tc>
                  <a:txBody>
                    <a:bodyPr/>
                    <a:lstStyle/>
                    <a:p>
                      <a:pPr algn="ctr">
                        <a:buNone/>
                      </a:pPr>
                      <a:r>
                        <a:rPr lang="en-CA" sz="1800" dirty="0"/>
                        <a:t>29,2 %</a:t>
                      </a:r>
                    </a:p>
                  </a:txBody>
                  <a:tcPr anchor="ctr"/>
                </a:tc>
                <a:extLst>
                  <a:ext uri="{0D108BD9-81ED-4DB2-BD59-A6C34878D82A}">
                    <a16:rowId xmlns:a16="http://schemas.microsoft.com/office/drawing/2014/main" val="568277256"/>
                  </a:ext>
                </a:extLst>
              </a:tr>
              <a:tr h="323794">
                <a:tc>
                  <a:txBody>
                    <a:bodyPr/>
                    <a:lstStyle/>
                    <a:p>
                      <a:pPr algn="ctr">
                        <a:buNone/>
                      </a:pPr>
                      <a:r>
                        <a:rPr lang="en-CA" sz="1800" dirty="0"/>
                        <a:t>Ontario</a:t>
                      </a:r>
                    </a:p>
                  </a:txBody>
                  <a:tcPr anchor="ctr"/>
                </a:tc>
                <a:tc>
                  <a:txBody>
                    <a:bodyPr/>
                    <a:lstStyle/>
                    <a:p>
                      <a:pPr algn="ctr">
                        <a:buNone/>
                      </a:pPr>
                      <a:r>
                        <a:rPr lang="en-CA" sz="1800" dirty="0"/>
                        <a:t>28,0 %</a:t>
                      </a:r>
                    </a:p>
                  </a:txBody>
                  <a:tcPr anchor="ctr"/>
                </a:tc>
                <a:extLst>
                  <a:ext uri="{0D108BD9-81ED-4DB2-BD59-A6C34878D82A}">
                    <a16:rowId xmlns:a16="http://schemas.microsoft.com/office/drawing/2014/main" val="1050836819"/>
                  </a:ext>
                </a:extLst>
              </a:tr>
              <a:tr h="323794">
                <a:tc>
                  <a:txBody>
                    <a:bodyPr/>
                    <a:lstStyle/>
                    <a:p>
                      <a:pPr algn="ctr">
                        <a:buNone/>
                      </a:pPr>
                      <a:r>
                        <a:rPr lang="en-CA" sz="1800" dirty="0"/>
                        <a:t>Québec</a:t>
                      </a:r>
                    </a:p>
                  </a:txBody>
                  <a:tcPr anchor="ctr"/>
                </a:tc>
                <a:tc>
                  <a:txBody>
                    <a:bodyPr/>
                    <a:lstStyle/>
                    <a:p>
                      <a:pPr algn="ctr">
                        <a:buNone/>
                      </a:pPr>
                      <a:r>
                        <a:rPr lang="en-CA" sz="1800" dirty="0"/>
                        <a:t>21,0 %</a:t>
                      </a:r>
                    </a:p>
                  </a:txBody>
                  <a:tcPr anchor="ctr"/>
                </a:tc>
                <a:extLst>
                  <a:ext uri="{0D108BD9-81ED-4DB2-BD59-A6C34878D82A}">
                    <a16:rowId xmlns:a16="http://schemas.microsoft.com/office/drawing/2014/main" val="3345448275"/>
                  </a:ext>
                </a:extLst>
              </a:tr>
              <a:tr h="323794">
                <a:tc>
                  <a:txBody>
                    <a:bodyPr/>
                    <a:lstStyle/>
                    <a:p>
                      <a:pPr algn="ctr">
                        <a:buNone/>
                      </a:pPr>
                      <a:r>
                        <a:rPr lang="en-CA" sz="1800" dirty="0"/>
                        <a:t>Nouveau-Brunswick</a:t>
                      </a:r>
                    </a:p>
                  </a:txBody>
                  <a:tcPr anchor="ctr"/>
                </a:tc>
                <a:tc>
                  <a:txBody>
                    <a:bodyPr/>
                    <a:lstStyle/>
                    <a:p>
                      <a:pPr algn="ctr">
                        <a:buNone/>
                      </a:pPr>
                      <a:r>
                        <a:rPr lang="en-CA" sz="1800" dirty="0"/>
                        <a:t>35,3 %</a:t>
                      </a:r>
                    </a:p>
                  </a:txBody>
                  <a:tcPr anchor="ctr"/>
                </a:tc>
                <a:extLst>
                  <a:ext uri="{0D108BD9-81ED-4DB2-BD59-A6C34878D82A}">
                    <a16:rowId xmlns:a16="http://schemas.microsoft.com/office/drawing/2014/main" val="1439616579"/>
                  </a:ext>
                </a:extLst>
              </a:tr>
              <a:tr h="323794">
                <a:tc>
                  <a:txBody>
                    <a:bodyPr/>
                    <a:lstStyle/>
                    <a:p>
                      <a:pPr algn="ctr">
                        <a:buNone/>
                      </a:pPr>
                      <a:r>
                        <a:rPr lang="en-CA" sz="1800" dirty="0"/>
                        <a:t>Nouvelle-</a:t>
                      </a:r>
                      <a:r>
                        <a:rPr lang="en-CA" sz="1800" err="1"/>
                        <a:t>Écosse</a:t>
                      </a:r>
                      <a:endParaRPr lang="en-CA" sz="1800" dirty="0" err="1"/>
                    </a:p>
                  </a:txBody>
                  <a:tcPr anchor="ctr"/>
                </a:tc>
                <a:tc>
                  <a:txBody>
                    <a:bodyPr/>
                    <a:lstStyle/>
                    <a:p>
                      <a:pPr algn="ctr">
                        <a:buNone/>
                      </a:pPr>
                      <a:r>
                        <a:rPr lang="en-CA" sz="1800" dirty="0"/>
                        <a:t>37,9 %</a:t>
                      </a:r>
                    </a:p>
                  </a:txBody>
                  <a:tcPr anchor="ctr"/>
                </a:tc>
                <a:extLst>
                  <a:ext uri="{0D108BD9-81ED-4DB2-BD59-A6C34878D82A}">
                    <a16:rowId xmlns:a16="http://schemas.microsoft.com/office/drawing/2014/main" val="2078429636"/>
                  </a:ext>
                </a:extLst>
              </a:tr>
              <a:tr h="323794">
                <a:tc>
                  <a:txBody>
                    <a:bodyPr/>
                    <a:lstStyle/>
                    <a:p>
                      <a:pPr algn="ctr">
                        <a:buNone/>
                      </a:pPr>
                      <a:r>
                        <a:rPr lang="en-CA" sz="1800" dirty="0"/>
                        <a:t>Île-du-Prince-Édouard</a:t>
                      </a:r>
                    </a:p>
                  </a:txBody>
                  <a:tcPr anchor="ctr"/>
                </a:tc>
                <a:tc>
                  <a:txBody>
                    <a:bodyPr/>
                    <a:lstStyle/>
                    <a:p>
                      <a:pPr algn="ctr">
                        <a:buNone/>
                      </a:pPr>
                      <a:r>
                        <a:rPr lang="en-CA" sz="1800" dirty="0"/>
                        <a:t>31,8 %</a:t>
                      </a:r>
                    </a:p>
                  </a:txBody>
                  <a:tcPr anchor="ctr"/>
                </a:tc>
                <a:extLst>
                  <a:ext uri="{0D108BD9-81ED-4DB2-BD59-A6C34878D82A}">
                    <a16:rowId xmlns:a16="http://schemas.microsoft.com/office/drawing/2014/main" val="3326020974"/>
                  </a:ext>
                </a:extLst>
              </a:tr>
              <a:tr h="323794">
                <a:tc>
                  <a:txBody>
                    <a:bodyPr/>
                    <a:lstStyle/>
                    <a:p>
                      <a:pPr algn="ctr">
                        <a:buNone/>
                      </a:pPr>
                      <a:r>
                        <a:rPr lang="en-CA" sz="1800" dirty="0"/>
                        <a:t>Terre-Neuve-et-Labrador</a:t>
                      </a:r>
                    </a:p>
                  </a:txBody>
                  <a:tcPr anchor="ctr"/>
                </a:tc>
                <a:tc>
                  <a:txBody>
                    <a:bodyPr/>
                    <a:lstStyle/>
                    <a:p>
                      <a:pPr algn="ctr">
                        <a:buNone/>
                      </a:pPr>
                      <a:r>
                        <a:rPr lang="en-CA" sz="1800" dirty="0"/>
                        <a:t>30,9 %</a:t>
                      </a:r>
                    </a:p>
                  </a:txBody>
                  <a:tcPr anchor="ctr"/>
                </a:tc>
                <a:extLst>
                  <a:ext uri="{0D108BD9-81ED-4DB2-BD59-A6C34878D82A}">
                    <a16:rowId xmlns:a16="http://schemas.microsoft.com/office/drawing/2014/main" val="1209959760"/>
                  </a:ext>
                </a:extLst>
              </a:tr>
              <a:tr h="323794">
                <a:tc>
                  <a:txBody>
                    <a:bodyPr/>
                    <a:lstStyle/>
                    <a:p>
                      <a:pPr algn="ctr">
                        <a:buNone/>
                      </a:pPr>
                      <a:r>
                        <a:rPr lang="en-CA" sz="1800" dirty="0"/>
                        <a:t>Nunavut</a:t>
                      </a:r>
                    </a:p>
                  </a:txBody>
                  <a:tcPr anchor="ctr"/>
                </a:tc>
                <a:tc>
                  <a:txBody>
                    <a:bodyPr/>
                    <a:lstStyle/>
                    <a:p>
                      <a:pPr algn="ctr">
                        <a:buNone/>
                      </a:pPr>
                      <a:r>
                        <a:rPr lang="en-CA" sz="1800" dirty="0"/>
                        <a:t>19,3 %</a:t>
                      </a:r>
                    </a:p>
                  </a:txBody>
                  <a:tcPr anchor="ctr"/>
                </a:tc>
                <a:extLst>
                  <a:ext uri="{0D108BD9-81ED-4DB2-BD59-A6C34878D82A}">
                    <a16:rowId xmlns:a16="http://schemas.microsoft.com/office/drawing/2014/main" val="196502784"/>
                  </a:ext>
                </a:extLst>
              </a:tr>
              <a:tr h="323794">
                <a:tc>
                  <a:txBody>
                    <a:bodyPr/>
                    <a:lstStyle/>
                    <a:p>
                      <a:pPr algn="ctr">
                        <a:buNone/>
                      </a:pPr>
                      <a:r>
                        <a:rPr lang="en-CA" sz="1800" err="1"/>
                        <a:t>Territoires</a:t>
                      </a:r>
                      <a:r>
                        <a:rPr lang="en-CA" sz="1800" dirty="0"/>
                        <a:t> du Nord-Ouest</a:t>
                      </a:r>
                    </a:p>
                  </a:txBody>
                  <a:tcPr anchor="ctr"/>
                </a:tc>
                <a:tc>
                  <a:txBody>
                    <a:bodyPr/>
                    <a:lstStyle/>
                    <a:p>
                      <a:pPr algn="ctr">
                        <a:buNone/>
                      </a:pPr>
                      <a:r>
                        <a:rPr lang="en-CA" sz="1800" dirty="0"/>
                        <a:t>25,7 %</a:t>
                      </a:r>
                    </a:p>
                  </a:txBody>
                  <a:tcPr anchor="ctr"/>
                </a:tc>
                <a:extLst>
                  <a:ext uri="{0D108BD9-81ED-4DB2-BD59-A6C34878D82A}">
                    <a16:rowId xmlns:a16="http://schemas.microsoft.com/office/drawing/2014/main" val="2537093373"/>
                  </a:ext>
                </a:extLst>
              </a:tr>
              <a:tr h="323794">
                <a:tc>
                  <a:txBody>
                    <a:bodyPr/>
                    <a:lstStyle/>
                    <a:p>
                      <a:pPr algn="ctr">
                        <a:buNone/>
                      </a:pPr>
                      <a:r>
                        <a:rPr lang="en-CA" sz="1800" dirty="0"/>
                        <a:t>Yukon</a:t>
                      </a:r>
                    </a:p>
                  </a:txBody>
                  <a:tcPr anchor="ctr"/>
                </a:tc>
                <a:tc>
                  <a:txBody>
                    <a:bodyPr/>
                    <a:lstStyle/>
                    <a:p>
                      <a:pPr algn="ctr">
                        <a:buNone/>
                      </a:pPr>
                      <a:r>
                        <a:rPr lang="en-CA" sz="1800" dirty="0"/>
                        <a:t>31,4 %</a:t>
                      </a:r>
                    </a:p>
                  </a:txBody>
                  <a:tcPr anchor="ctr"/>
                </a:tc>
                <a:extLst>
                  <a:ext uri="{0D108BD9-81ED-4DB2-BD59-A6C34878D82A}">
                    <a16:rowId xmlns:a16="http://schemas.microsoft.com/office/drawing/2014/main" val="3175740088"/>
                  </a:ext>
                </a:extLst>
              </a:tr>
            </a:tbl>
          </a:graphicData>
        </a:graphic>
      </p:graphicFrame>
      <p:sp>
        <p:nvSpPr>
          <p:cNvPr id="6" name="Rectangle 5">
            <a:extLst>
              <a:ext uri="{FF2B5EF4-FFF2-40B4-BE49-F238E27FC236}">
                <a16:creationId xmlns:a16="http://schemas.microsoft.com/office/drawing/2014/main" id="{7E445688-2D02-03A9-1A51-6AB13E2872FE}"/>
              </a:ext>
            </a:extLst>
          </p:cNvPr>
          <p:cNvSpPr/>
          <p:nvPr/>
        </p:nvSpPr>
        <p:spPr>
          <a:xfrm>
            <a:off x="0" y="0"/>
            <a:ext cx="9009529" cy="855565"/>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dirty="0"/>
              <a:t>Si votre entreprise est située dans une seule province ou dans certaines provinces spécifiques, vous devriez mettre en évidence les lignes pertinentes en mettant le texte en gras ou en changeant la couleur des cellules.</a:t>
            </a:r>
            <a:endParaRPr lang="en-CA" dirty="0"/>
          </a:p>
        </p:txBody>
      </p:sp>
      <p:pic>
        <p:nvPicPr>
          <p:cNvPr id="7" name="Picture 6" descr="A blue text on a black background&#10;&#10;AI-generated content may be incorrect.">
            <a:extLst>
              <a:ext uri="{FF2B5EF4-FFF2-40B4-BE49-F238E27FC236}">
                <a16:creationId xmlns:a16="http://schemas.microsoft.com/office/drawing/2014/main" id="{D4122B34-FECA-D867-E076-287555FA8609}"/>
              </a:ext>
            </a:extLst>
          </p:cNvPr>
          <p:cNvPicPr>
            <a:picLocks noChangeAspect="1"/>
          </p:cNvPicPr>
          <p:nvPr/>
        </p:nvPicPr>
        <p:blipFill>
          <a:blip r:embed="rId3"/>
          <a:stretch>
            <a:fillRect/>
          </a:stretch>
        </p:blipFill>
        <p:spPr>
          <a:xfrm>
            <a:off x="9346746" y="-2041"/>
            <a:ext cx="2609850" cy="885825"/>
          </a:xfrm>
          <a:prstGeom prst="rect">
            <a:avLst/>
          </a:prstGeom>
        </p:spPr>
      </p:pic>
    </p:spTree>
    <p:extLst>
      <p:ext uri="{BB962C8B-B14F-4D97-AF65-F5344CB8AC3E}">
        <p14:creationId xmlns:p14="http://schemas.microsoft.com/office/powerpoint/2010/main" val="1375491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40FB4-C364-8C0B-9808-02637E9DE118}"/>
              </a:ext>
            </a:extLst>
          </p:cNvPr>
          <p:cNvSpPr>
            <a:spLocks noGrp="1"/>
          </p:cNvSpPr>
          <p:nvPr>
            <p:ph type="title"/>
          </p:nvPr>
        </p:nvSpPr>
        <p:spPr>
          <a:xfrm>
            <a:off x="1044007" y="908462"/>
            <a:ext cx="10103986" cy="1325563"/>
          </a:xfrm>
        </p:spPr>
        <p:txBody>
          <a:bodyPr>
            <a:normAutofit fontScale="90000"/>
          </a:bodyPr>
          <a:lstStyle/>
          <a:p>
            <a:pPr algn="ctr"/>
            <a:r>
              <a:rPr lang="fr-FR" b="1" dirty="0"/>
              <a:t>Les cinq aspects d'un employeur faisant preuve d'aisance face au handicap</a:t>
            </a:r>
            <a:endParaRPr lang="en-CA" b="1" dirty="0"/>
          </a:p>
        </p:txBody>
      </p:sp>
      <p:sp>
        <p:nvSpPr>
          <p:cNvPr id="3" name="Oval 2">
            <a:extLst>
              <a:ext uri="{FF2B5EF4-FFF2-40B4-BE49-F238E27FC236}">
                <a16:creationId xmlns:a16="http://schemas.microsoft.com/office/drawing/2014/main" id="{447C3BBC-EBB1-0E19-1227-802334F971DD}"/>
              </a:ext>
              <a:ext uri="{C183D7F6-B498-43B3-948B-1728B52AA6E4}">
                <adec:decorative xmlns:adec="http://schemas.microsoft.com/office/drawing/2017/decorative" val="1"/>
              </a:ext>
            </a:extLst>
          </p:cNvPr>
          <p:cNvSpPr>
            <a:spLocks noChangeAspect="1"/>
          </p:cNvSpPr>
          <p:nvPr/>
        </p:nvSpPr>
        <p:spPr>
          <a:xfrm>
            <a:off x="113217" y="2665804"/>
            <a:ext cx="2239828" cy="3593843"/>
          </a:xfrm>
          <a:prstGeom prst="rect">
            <a:avLst/>
          </a:prstGeom>
          <a:solidFill>
            <a:srgbClr val="0A2F5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pPr algn="ctr"/>
            <a:endParaRPr lang="en-CA" sz="3800"/>
          </a:p>
        </p:txBody>
      </p:sp>
      <p:sp>
        <p:nvSpPr>
          <p:cNvPr id="20" name="Oval 19">
            <a:extLst>
              <a:ext uri="{FF2B5EF4-FFF2-40B4-BE49-F238E27FC236}">
                <a16:creationId xmlns:a16="http://schemas.microsoft.com/office/drawing/2014/main" id="{822FE5FA-A693-C9E0-BA6B-DDA0BFF1E7EB}"/>
              </a:ext>
              <a:ext uri="{C183D7F6-B498-43B3-948B-1728B52AA6E4}">
                <adec:decorative xmlns:adec="http://schemas.microsoft.com/office/drawing/2017/decorative" val="1"/>
              </a:ext>
            </a:extLst>
          </p:cNvPr>
          <p:cNvSpPr>
            <a:spLocks noChangeAspect="1"/>
          </p:cNvSpPr>
          <p:nvPr/>
        </p:nvSpPr>
        <p:spPr>
          <a:xfrm>
            <a:off x="2431665" y="2665804"/>
            <a:ext cx="2357061" cy="3599704"/>
          </a:xfrm>
          <a:prstGeom prst="rect">
            <a:avLst/>
          </a:prstGeom>
          <a:solidFill>
            <a:srgbClr val="0F38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a:extLst>
              <a:ext uri="{FF2B5EF4-FFF2-40B4-BE49-F238E27FC236}">
                <a16:creationId xmlns:a16="http://schemas.microsoft.com/office/drawing/2014/main" id="{226D7E6E-E51A-7F87-8ED7-11A93D9A1175}"/>
              </a:ext>
              <a:ext uri="{C183D7F6-B498-43B3-948B-1728B52AA6E4}">
                <adec:decorative xmlns:adec="http://schemas.microsoft.com/office/drawing/2017/decorative" val="1"/>
              </a:ext>
            </a:extLst>
          </p:cNvPr>
          <p:cNvSpPr>
            <a:spLocks noChangeAspect="1"/>
          </p:cNvSpPr>
          <p:nvPr/>
        </p:nvSpPr>
        <p:spPr>
          <a:xfrm>
            <a:off x="4873204" y="2665804"/>
            <a:ext cx="2339476" cy="3599704"/>
          </a:xfrm>
          <a:prstGeom prst="rect">
            <a:avLst/>
          </a:prstGeom>
          <a:solidFill>
            <a:srgbClr val="104485"/>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CA"/>
          </a:p>
        </p:txBody>
      </p:sp>
      <p:sp>
        <p:nvSpPr>
          <p:cNvPr id="22" name="Oval 21">
            <a:extLst>
              <a:ext uri="{FF2B5EF4-FFF2-40B4-BE49-F238E27FC236}">
                <a16:creationId xmlns:a16="http://schemas.microsoft.com/office/drawing/2014/main" id="{B080014F-95BA-2D98-FBB3-5411CC07D892}"/>
              </a:ext>
              <a:ext uri="{C183D7F6-B498-43B3-948B-1728B52AA6E4}">
                <adec:decorative xmlns:adec="http://schemas.microsoft.com/office/drawing/2017/decorative" val="1"/>
              </a:ext>
            </a:extLst>
          </p:cNvPr>
          <p:cNvSpPr>
            <a:spLocks noChangeAspect="1"/>
          </p:cNvSpPr>
          <p:nvPr/>
        </p:nvSpPr>
        <p:spPr>
          <a:xfrm>
            <a:off x="7279575" y="2665804"/>
            <a:ext cx="2398090" cy="3599704"/>
          </a:xfrm>
          <a:prstGeom prst="rect">
            <a:avLst/>
          </a:prstGeom>
          <a:solidFill>
            <a:srgbClr val="1F57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a:extLst>
              <a:ext uri="{FF2B5EF4-FFF2-40B4-BE49-F238E27FC236}">
                <a16:creationId xmlns:a16="http://schemas.microsoft.com/office/drawing/2014/main" id="{2BC86535-3DBB-10E6-A414-F8AFB8CE9762}"/>
              </a:ext>
              <a:ext uri="{C183D7F6-B498-43B3-948B-1728B52AA6E4}">
                <adec:decorative xmlns:adec="http://schemas.microsoft.com/office/drawing/2017/decorative" val="1"/>
              </a:ext>
            </a:extLst>
          </p:cNvPr>
          <p:cNvSpPr>
            <a:spLocks noChangeAspect="1"/>
          </p:cNvSpPr>
          <p:nvPr/>
        </p:nvSpPr>
        <p:spPr>
          <a:xfrm>
            <a:off x="9738700" y="2665804"/>
            <a:ext cx="2357060" cy="3599702"/>
          </a:xfrm>
          <a:prstGeom prst="rect">
            <a:avLst/>
          </a:prstGeom>
          <a:solidFill>
            <a:srgbClr val="2967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Box 23">
            <a:extLst>
              <a:ext uri="{FF2B5EF4-FFF2-40B4-BE49-F238E27FC236}">
                <a16:creationId xmlns:a16="http://schemas.microsoft.com/office/drawing/2014/main" id="{E5757132-EFF0-8649-4D5E-99166A105E2B}"/>
              </a:ext>
            </a:extLst>
          </p:cNvPr>
          <p:cNvSpPr txBox="1"/>
          <p:nvPr/>
        </p:nvSpPr>
        <p:spPr>
          <a:xfrm>
            <a:off x="995513" y="3041766"/>
            <a:ext cx="441146" cy="646331"/>
          </a:xfrm>
          <a:prstGeom prst="rect">
            <a:avLst/>
          </a:prstGeom>
          <a:noFill/>
        </p:spPr>
        <p:txBody>
          <a:bodyPr wrap="none" rtlCol="0">
            <a:spAutoFit/>
          </a:bodyPr>
          <a:lstStyle/>
          <a:p>
            <a:pPr algn="ctr"/>
            <a:r>
              <a:rPr lang="en-CA" sz="3600" b="1">
                <a:solidFill>
                  <a:schemeClr val="bg1"/>
                </a:solidFill>
              </a:rPr>
              <a:t>1</a:t>
            </a:r>
          </a:p>
        </p:txBody>
      </p:sp>
      <p:sp>
        <p:nvSpPr>
          <p:cNvPr id="25" name="TextBox 24">
            <a:extLst>
              <a:ext uri="{FF2B5EF4-FFF2-40B4-BE49-F238E27FC236}">
                <a16:creationId xmlns:a16="http://schemas.microsoft.com/office/drawing/2014/main" id="{EAF47EE3-04BF-B22A-457B-02F42DD2925A}"/>
              </a:ext>
            </a:extLst>
          </p:cNvPr>
          <p:cNvSpPr txBox="1"/>
          <p:nvPr/>
        </p:nvSpPr>
        <p:spPr>
          <a:xfrm>
            <a:off x="118735" y="3797250"/>
            <a:ext cx="2232216" cy="1477328"/>
          </a:xfrm>
          <a:prstGeom prst="rect">
            <a:avLst/>
          </a:prstGeom>
          <a:noFill/>
        </p:spPr>
        <p:txBody>
          <a:bodyPr wrap="square" rtlCol="0">
            <a:spAutoFit/>
          </a:bodyPr>
          <a:lstStyle/>
          <a:p>
            <a:pPr algn="ctr"/>
            <a:r>
              <a:rPr lang="fr-FR" dirty="0">
                <a:solidFill>
                  <a:schemeClr val="bg1"/>
                </a:solidFill>
              </a:rPr>
              <a:t>Comprend comment le handicap touche tous les aspects de ses activités.</a:t>
            </a:r>
            <a:endParaRPr lang="en-CA" dirty="0">
              <a:solidFill>
                <a:schemeClr val="bg1"/>
              </a:solidFill>
            </a:endParaRPr>
          </a:p>
        </p:txBody>
      </p:sp>
      <p:sp>
        <p:nvSpPr>
          <p:cNvPr id="26" name="TextBox 25">
            <a:extLst>
              <a:ext uri="{FF2B5EF4-FFF2-40B4-BE49-F238E27FC236}">
                <a16:creationId xmlns:a16="http://schemas.microsoft.com/office/drawing/2014/main" id="{7F3A20FA-2517-7962-6EAB-2B286BD39D10}"/>
              </a:ext>
            </a:extLst>
          </p:cNvPr>
          <p:cNvSpPr txBox="1"/>
          <p:nvPr/>
        </p:nvSpPr>
        <p:spPr>
          <a:xfrm>
            <a:off x="3444087" y="2994874"/>
            <a:ext cx="441146" cy="646331"/>
          </a:xfrm>
          <a:prstGeom prst="rect">
            <a:avLst/>
          </a:prstGeom>
          <a:noFill/>
        </p:spPr>
        <p:txBody>
          <a:bodyPr wrap="none" rtlCol="0">
            <a:spAutoFit/>
          </a:bodyPr>
          <a:lstStyle/>
          <a:p>
            <a:pPr algn="ctr"/>
            <a:r>
              <a:rPr lang="en-CA" sz="3600" b="1">
                <a:solidFill>
                  <a:schemeClr val="bg1"/>
                </a:solidFill>
              </a:rPr>
              <a:t>2</a:t>
            </a:r>
          </a:p>
        </p:txBody>
      </p:sp>
      <p:sp>
        <p:nvSpPr>
          <p:cNvPr id="27" name="TextBox 26">
            <a:extLst>
              <a:ext uri="{FF2B5EF4-FFF2-40B4-BE49-F238E27FC236}">
                <a16:creationId xmlns:a16="http://schemas.microsoft.com/office/drawing/2014/main" id="{AA9510EC-65F6-55C1-203A-7D50E12A822B}"/>
              </a:ext>
            </a:extLst>
          </p:cNvPr>
          <p:cNvSpPr txBox="1"/>
          <p:nvPr/>
        </p:nvSpPr>
        <p:spPr>
          <a:xfrm>
            <a:off x="2548552" y="3750359"/>
            <a:ext cx="2232216" cy="2031325"/>
          </a:xfrm>
          <a:prstGeom prst="rect">
            <a:avLst/>
          </a:prstGeom>
          <a:noFill/>
        </p:spPr>
        <p:txBody>
          <a:bodyPr wrap="square" rtlCol="0">
            <a:spAutoFit/>
          </a:bodyPr>
          <a:lstStyle/>
          <a:p>
            <a:pPr algn="ctr"/>
            <a:r>
              <a:rPr lang="fr-FR" dirty="0">
                <a:solidFill>
                  <a:schemeClr val="bg1"/>
                </a:solidFill>
              </a:rPr>
              <a:t>Apprend directement des personnes en situation de handicap et met ces apprentissages en action.</a:t>
            </a:r>
            <a:endParaRPr lang="en-CA" dirty="0">
              <a:solidFill>
                <a:schemeClr val="bg1"/>
              </a:solidFill>
            </a:endParaRPr>
          </a:p>
        </p:txBody>
      </p:sp>
      <p:sp>
        <p:nvSpPr>
          <p:cNvPr id="28" name="TextBox 27">
            <a:extLst>
              <a:ext uri="{FF2B5EF4-FFF2-40B4-BE49-F238E27FC236}">
                <a16:creationId xmlns:a16="http://schemas.microsoft.com/office/drawing/2014/main" id="{B46BF9EF-0E76-3D07-28D0-667BA04729DF}"/>
              </a:ext>
            </a:extLst>
          </p:cNvPr>
          <p:cNvSpPr txBox="1"/>
          <p:nvPr/>
        </p:nvSpPr>
        <p:spPr>
          <a:xfrm>
            <a:off x="5814333" y="3030043"/>
            <a:ext cx="441146" cy="646331"/>
          </a:xfrm>
          <a:prstGeom prst="rect">
            <a:avLst/>
          </a:prstGeom>
          <a:noFill/>
        </p:spPr>
        <p:txBody>
          <a:bodyPr wrap="none" rtlCol="0">
            <a:spAutoFit/>
          </a:bodyPr>
          <a:lstStyle/>
          <a:p>
            <a:pPr algn="ctr"/>
            <a:r>
              <a:rPr lang="en-CA" sz="3600" b="1">
                <a:solidFill>
                  <a:schemeClr val="bg1"/>
                </a:solidFill>
              </a:rPr>
              <a:t>3</a:t>
            </a:r>
          </a:p>
        </p:txBody>
      </p:sp>
      <p:sp>
        <p:nvSpPr>
          <p:cNvPr id="29" name="TextBox 28">
            <a:extLst>
              <a:ext uri="{FF2B5EF4-FFF2-40B4-BE49-F238E27FC236}">
                <a16:creationId xmlns:a16="http://schemas.microsoft.com/office/drawing/2014/main" id="{B529ABBE-A258-6557-DC2B-EF73C74718D8}"/>
              </a:ext>
            </a:extLst>
          </p:cNvPr>
          <p:cNvSpPr txBox="1"/>
          <p:nvPr/>
        </p:nvSpPr>
        <p:spPr>
          <a:xfrm>
            <a:off x="5007474" y="3785529"/>
            <a:ext cx="2106713" cy="2031325"/>
          </a:xfrm>
          <a:prstGeom prst="rect">
            <a:avLst/>
          </a:prstGeom>
          <a:noFill/>
        </p:spPr>
        <p:txBody>
          <a:bodyPr wrap="square" rtlCol="0">
            <a:spAutoFit/>
          </a:bodyPr>
          <a:lstStyle/>
          <a:p>
            <a:pPr algn="ctr"/>
            <a:r>
              <a:rPr lang="fr-FR" dirty="0">
                <a:solidFill>
                  <a:schemeClr val="bg1"/>
                </a:solidFill>
              </a:rPr>
              <a:t>Cerne, aborde et élimine les obstacles pour toutes les personnes en situation de handicap.</a:t>
            </a:r>
            <a:endParaRPr lang="en-CA" dirty="0">
              <a:solidFill>
                <a:schemeClr val="bg1"/>
              </a:solidFill>
            </a:endParaRPr>
          </a:p>
        </p:txBody>
      </p:sp>
      <p:sp>
        <p:nvSpPr>
          <p:cNvPr id="30" name="TextBox 29">
            <a:extLst>
              <a:ext uri="{FF2B5EF4-FFF2-40B4-BE49-F238E27FC236}">
                <a16:creationId xmlns:a16="http://schemas.microsoft.com/office/drawing/2014/main" id="{E76FC9FF-66F1-37CB-D5F3-185ACA2BB85E}"/>
              </a:ext>
            </a:extLst>
          </p:cNvPr>
          <p:cNvSpPr txBox="1"/>
          <p:nvPr/>
        </p:nvSpPr>
        <p:spPr>
          <a:xfrm>
            <a:off x="8184887" y="3041766"/>
            <a:ext cx="441147" cy="646331"/>
          </a:xfrm>
          <a:prstGeom prst="rect">
            <a:avLst/>
          </a:prstGeom>
          <a:noFill/>
        </p:spPr>
        <p:txBody>
          <a:bodyPr wrap="none" rtlCol="0">
            <a:spAutoFit/>
          </a:bodyPr>
          <a:lstStyle/>
          <a:p>
            <a:pPr algn="ctr"/>
            <a:r>
              <a:rPr lang="en-CA" sz="3600" b="1">
                <a:solidFill>
                  <a:schemeClr val="bg1"/>
                </a:solidFill>
              </a:rPr>
              <a:t>4</a:t>
            </a:r>
          </a:p>
        </p:txBody>
      </p:sp>
      <p:sp>
        <p:nvSpPr>
          <p:cNvPr id="31" name="TextBox 30">
            <a:extLst>
              <a:ext uri="{FF2B5EF4-FFF2-40B4-BE49-F238E27FC236}">
                <a16:creationId xmlns:a16="http://schemas.microsoft.com/office/drawing/2014/main" id="{9F9164E6-30F2-3205-B071-B4C437D966F2}"/>
              </a:ext>
            </a:extLst>
          </p:cNvPr>
          <p:cNvSpPr txBox="1"/>
          <p:nvPr/>
        </p:nvSpPr>
        <p:spPr>
          <a:xfrm>
            <a:off x="7225915" y="3797250"/>
            <a:ext cx="2491875" cy="2031325"/>
          </a:xfrm>
          <a:prstGeom prst="rect">
            <a:avLst/>
          </a:prstGeom>
          <a:noFill/>
        </p:spPr>
        <p:txBody>
          <a:bodyPr wrap="square" rtlCol="0">
            <a:spAutoFit/>
          </a:bodyPr>
          <a:lstStyle/>
          <a:p>
            <a:pPr algn="ctr"/>
            <a:r>
              <a:rPr lang="fr-FR" dirty="0">
                <a:solidFill>
                  <a:schemeClr val="bg1"/>
                </a:solidFill>
              </a:rPr>
              <a:t>Fournit des mesures de soutien à l'accessibilité pour permettre aux collègues de contribuer pleinement à l'entreprise.</a:t>
            </a:r>
            <a:endParaRPr lang="en-CA" dirty="0">
              <a:solidFill>
                <a:schemeClr val="bg1"/>
              </a:solidFill>
            </a:endParaRPr>
          </a:p>
        </p:txBody>
      </p:sp>
      <p:sp>
        <p:nvSpPr>
          <p:cNvPr id="32" name="TextBox 31">
            <a:extLst>
              <a:ext uri="{FF2B5EF4-FFF2-40B4-BE49-F238E27FC236}">
                <a16:creationId xmlns:a16="http://schemas.microsoft.com/office/drawing/2014/main" id="{5BD0F962-AA6B-68C4-2375-6E474907E559}"/>
              </a:ext>
            </a:extLst>
          </p:cNvPr>
          <p:cNvSpPr txBox="1"/>
          <p:nvPr/>
        </p:nvSpPr>
        <p:spPr>
          <a:xfrm>
            <a:off x="10646833" y="3088659"/>
            <a:ext cx="441147" cy="646331"/>
          </a:xfrm>
          <a:prstGeom prst="rect">
            <a:avLst/>
          </a:prstGeom>
          <a:noFill/>
        </p:spPr>
        <p:txBody>
          <a:bodyPr wrap="none" rtlCol="0">
            <a:spAutoFit/>
          </a:bodyPr>
          <a:lstStyle/>
          <a:p>
            <a:pPr algn="ctr"/>
            <a:r>
              <a:rPr lang="en-CA" sz="3600" b="1">
                <a:solidFill>
                  <a:schemeClr val="bg1"/>
                </a:solidFill>
              </a:rPr>
              <a:t>5</a:t>
            </a:r>
          </a:p>
        </p:txBody>
      </p:sp>
      <p:sp>
        <p:nvSpPr>
          <p:cNvPr id="33" name="TextBox 32">
            <a:extLst>
              <a:ext uri="{FF2B5EF4-FFF2-40B4-BE49-F238E27FC236}">
                <a16:creationId xmlns:a16="http://schemas.microsoft.com/office/drawing/2014/main" id="{584C6E74-BC8C-7EB2-3CD9-A0FB1F64E86E}"/>
              </a:ext>
            </a:extLst>
          </p:cNvPr>
          <p:cNvSpPr txBox="1"/>
          <p:nvPr/>
        </p:nvSpPr>
        <p:spPr>
          <a:xfrm>
            <a:off x="9815395" y="3844145"/>
            <a:ext cx="2106713" cy="1477328"/>
          </a:xfrm>
          <a:prstGeom prst="rect">
            <a:avLst/>
          </a:prstGeom>
          <a:noFill/>
        </p:spPr>
        <p:txBody>
          <a:bodyPr wrap="square" rtlCol="0">
            <a:spAutoFit/>
          </a:bodyPr>
          <a:lstStyle/>
          <a:p>
            <a:pPr algn="ctr"/>
            <a:r>
              <a:rPr lang="fr-FR" dirty="0">
                <a:solidFill>
                  <a:schemeClr val="bg1"/>
                </a:solidFill>
              </a:rPr>
              <a:t>Ne fait pas de suppositions sur les capacités des gens en se basant sur une étiquette.</a:t>
            </a:r>
            <a:endParaRPr lang="en-CA" dirty="0">
              <a:solidFill>
                <a:schemeClr val="bg1"/>
              </a:solidFill>
            </a:endParaRPr>
          </a:p>
        </p:txBody>
      </p:sp>
      <p:pic>
        <p:nvPicPr>
          <p:cNvPr id="5" name="Picture 4" descr="A blue text on a black background&#10;&#10;AI-generated content may be incorrect.">
            <a:extLst>
              <a:ext uri="{FF2B5EF4-FFF2-40B4-BE49-F238E27FC236}">
                <a16:creationId xmlns:a16="http://schemas.microsoft.com/office/drawing/2014/main" id="{24E38013-BA3A-91CF-F3C5-C5017719A586}"/>
              </a:ext>
            </a:extLst>
          </p:cNvPr>
          <p:cNvPicPr>
            <a:picLocks noChangeAspect="1"/>
          </p:cNvPicPr>
          <p:nvPr/>
        </p:nvPicPr>
        <p:blipFill>
          <a:blip r:embed="rId3"/>
          <a:stretch>
            <a:fillRect/>
          </a:stretch>
        </p:blipFill>
        <p:spPr>
          <a:xfrm>
            <a:off x="9346746" y="-2041"/>
            <a:ext cx="2609850" cy="885825"/>
          </a:xfrm>
          <a:prstGeom prst="rect">
            <a:avLst/>
          </a:prstGeom>
        </p:spPr>
      </p:pic>
    </p:spTree>
    <p:extLst>
      <p:ext uri="{BB962C8B-B14F-4D97-AF65-F5344CB8AC3E}">
        <p14:creationId xmlns:p14="http://schemas.microsoft.com/office/powerpoint/2010/main" val="35591952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515185-BE37-2BB2-5255-94A1C4885E83}"/>
              </a:ext>
            </a:extLst>
          </p:cNvPr>
          <p:cNvSpPr txBox="1">
            <a:spLocks noGrp="1"/>
          </p:cNvSpPr>
          <p:nvPr>
            <p:ph type="title" idx="4294967295"/>
          </p:nvPr>
        </p:nvSpPr>
        <p:spPr>
          <a:xfrm>
            <a:off x="562536" y="2131671"/>
            <a:ext cx="11066929" cy="17543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0A2F5B"/>
                </a:solidFill>
                <a:effectLst/>
                <a:uLnTx/>
                <a:uFillTx/>
                <a:latin typeface="+mn-lt"/>
                <a:ea typeface="+mn-ea"/>
                <a:cs typeface="+mn-cs"/>
              </a:rPr>
              <a:t>Notre entreprise répond-elle déjà à ces cinq attentes d'un employeur faisant preuve d'aisance face au handicap ?</a:t>
            </a:r>
            <a:endParaRPr kumimoji="0" lang="en-CA" sz="3600" b="1" i="0" u="none" strike="noStrike" kern="1200" cap="none" spc="0" normalizeH="0" baseline="0" noProof="0" dirty="0">
              <a:ln>
                <a:noFill/>
              </a:ln>
              <a:solidFill>
                <a:srgbClr val="0A2F5B"/>
              </a:solidFill>
              <a:effectLst/>
              <a:uLnTx/>
              <a:uFillTx/>
              <a:latin typeface="+mn-lt"/>
              <a:ea typeface="+mn-ea"/>
              <a:cs typeface="+mn-cs"/>
            </a:endParaRPr>
          </a:p>
        </p:txBody>
      </p:sp>
      <p:sp>
        <p:nvSpPr>
          <p:cNvPr id="5" name="TextBox 4">
            <a:extLst>
              <a:ext uri="{FF2B5EF4-FFF2-40B4-BE49-F238E27FC236}">
                <a16:creationId xmlns:a16="http://schemas.microsoft.com/office/drawing/2014/main" id="{356FA783-E2C1-CD21-BE4A-827B288C3043}"/>
              </a:ext>
            </a:extLst>
          </p:cNvPr>
          <p:cNvSpPr txBox="1"/>
          <p:nvPr/>
        </p:nvSpPr>
        <p:spPr>
          <a:xfrm>
            <a:off x="639632" y="3983272"/>
            <a:ext cx="10912736" cy="1754326"/>
          </a:xfrm>
          <a:prstGeom prst="rect">
            <a:avLst/>
          </a:prstGeom>
          <a:noFill/>
        </p:spPr>
        <p:txBody>
          <a:bodyPr wrap="square" rtlCol="0">
            <a:spAutoFit/>
          </a:bodyPr>
          <a:lstStyle/>
          <a:p>
            <a:pPr algn="ctr"/>
            <a:r>
              <a:rPr lang="fr-FR" sz="3600" dirty="0"/>
              <a:t>Nous ne répondons peut-être pas parfaitement à chacun des cinq aspects, mais nous nous engageons à cultiver l'aisance face au handicap.</a:t>
            </a:r>
            <a:endParaRPr lang="en-CA" sz="3600" dirty="0"/>
          </a:p>
        </p:txBody>
      </p:sp>
      <p:sp>
        <p:nvSpPr>
          <p:cNvPr id="6" name="Rectangle 5">
            <a:extLst>
              <a:ext uri="{FF2B5EF4-FFF2-40B4-BE49-F238E27FC236}">
                <a16:creationId xmlns:a16="http://schemas.microsoft.com/office/drawing/2014/main" id="{4301F2B9-6476-7C8B-24E6-1FBA50A9ADE1}"/>
              </a:ext>
            </a:extLst>
          </p:cNvPr>
          <p:cNvSpPr/>
          <p:nvPr/>
        </p:nvSpPr>
        <p:spPr>
          <a:xfrm>
            <a:off x="0" y="0"/>
            <a:ext cx="9009529" cy="1322962"/>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400" dirty="0"/>
              <a:t>Ajustez la réponse en fonction de l'étape où se situe votre entreprise dans son cheminement vers l'aisance face au handicap. Une suggestion consiste à dire : « Nous allons démontrer comment notre entreprise répond à chaque aspect dans les diapositives suivantes. »</a:t>
            </a:r>
          </a:p>
          <a:p>
            <a:endParaRPr lang="fr-FR" sz="1400" dirty="0"/>
          </a:p>
          <a:p>
            <a:r>
              <a:rPr lang="fr-FR" sz="1400" dirty="0"/>
              <a:t>Une autre version de cette diapositive se trouve après celle-ci, mais vous n'avez pas besoin d'utiliser les deux.</a:t>
            </a:r>
            <a:endParaRPr lang="en-CA" sz="1400" dirty="0"/>
          </a:p>
        </p:txBody>
      </p:sp>
      <p:pic>
        <p:nvPicPr>
          <p:cNvPr id="3" name="Picture 2" descr="A blue text on a black background&#10;&#10;AI-generated content may be incorrect.">
            <a:extLst>
              <a:ext uri="{FF2B5EF4-FFF2-40B4-BE49-F238E27FC236}">
                <a16:creationId xmlns:a16="http://schemas.microsoft.com/office/drawing/2014/main" id="{727C2AFC-A18E-12CE-55D2-2623E0BFC3B6}"/>
              </a:ext>
            </a:extLst>
          </p:cNvPr>
          <p:cNvPicPr>
            <a:picLocks noChangeAspect="1"/>
          </p:cNvPicPr>
          <p:nvPr/>
        </p:nvPicPr>
        <p:blipFill>
          <a:blip r:embed="rId3"/>
          <a:stretch>
            <a:fillRect/>
          </a:stretch>
        </p:blipFill>
        <p:spPr>
          <a:xfrm>
            <a:off x="9346746" y="-2041"/>
            <a:ext cx="2609850" cy="885825"/>
          </a:xfrm>
          <a:prstGeom prst="rect">
            <a:avLst/>
          </a:prstGeom>
        </p:spPr>
      </p:pic>
    </p:spTree>
    <p:extLst>
      <p:ext uri="{BB962C8B-B14F-4D97-AF65-F5344CB8AC3E}">
        <p14:creationId xmlns:p14="http://schemas.microsoft.com/office/powerpoint/2010/main" val="321934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D1CC8-4B30-FE01-B680-E7E79044190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CCF59C5-1845-4D9A-7F40-3F96F0DC4936}"/>
              </a:ext>
            </a:extLst>
          </p:cNvPr>
          <p:cNvSpPr txBox="1">
            <a:spLocks noGrp="1"/>
          </p:cNvSpPr>
          <p:nvPr>
            <p:ph type="title" idx="4294967295"/>
          </p:nvPr>
        </p:nvSpPr>
        <p:spPr>
          <a:xfrm>
            <a:off x="519673" y="1711115"/>
            <a:ext cx="11152654" cy="17543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0A2F5B"/>
                </a:solidFill>
                <a:effectLst/>
                <a:uLnTx/>
                <a:uFillTx/>
                <a:latin typeface="+mn-lt"/>
                <a:ea typeface="+mn-ea"/>
                <a:cs typeface="+mn-cs"/>
              </a:rPr>
              <a:t>Notre entreprise répond-elle déjà à ces cinq attentes d'un employeur faisant preuve d'aisance face au handicap ?</a:t>
            </a:r>
            <a:endParaRPr kumimoji="0" lang="en-CA" sz="3600" b="1" i="0" u="none" strike="noStrike" kern="1200" cap="none" spc="0" normalizeH="0" baseline="0" noProof="0" dirty="0">
              <a:ln>
                <a:noFill/>
              </a:ln>
              <a:solidFill>
                <a:srgbClr val="0A2F5B"/>
              </a:solidFill>
              <a:effectLst/>
              <a:uLnTx/>
              <a:uFillTx/>
              <a:latin typeface="+mn-lt"/>
              <a:ea typeface="+mn-ea"/>
              <a:cs typeface="+mn-cs"/>
            </a:endParaRPr>
          </a:p>
        </p:txBody>
      </p:sp>
      <p:sp>
        <p:nvSpPr>
          <p:cNvPr id="5" name="TextBox 4">
            <a:extLst>
              <a:ext uri="{FF2B5EF4-FFF2-40B4-BE49-F238E27FC236}">
                <a16:creationId xmlns:a16="http://schemas.microsoft.com/office/drawing/2014/main" id="{0C571D5B-2432-D71D-F8E8-7C898E21E7B0}"/>
              </a:ext>
            </a:extLst>
          </p:cNvPr>
          <p:cNvSpPr txBox="1"/>
          <p:nvPr/>
        </p:nvSpPr>
        <p:spPr>
          <a:xfrm>
            <a:off x="149590" y="3612549"/>
            <a:ext cx="11892821" cy="1077218"/>
          </a:xfrm>
          <a:prstGeom prst="rect">
            <a:avLst/>
          </a:prstGeom>
          <a:noFill/>
        </p:spPr>
        <p:txBody>
          <a:bodyPr wrap="square" rtlCol="0">
            <a:spAutoFit/>
          </a:bodyPr>
          <a:lstStyle/>
          <a:p>
            <a:pPr algn="ctr"/>
            <a:r>
              <a:rPr lang="fr-FR" sz="3200" dirty="0"/>
              <a:t>Nous avons rempli une autoévaluation sur l'accessibilité de l'emploi au sein de notre entreprise, et notre résultat a été :</a:t>
            </a:r>
            <a:endParaRPr lang="en-CA" sz="3200" dirty="0"/>
          </a:p>
        </p:txBody>
      </p:sp>
      <p:sp>
        <p:nvSpPr>
          <p:cNvPr id="2" name="Rectangle: Rounded Corners 1">
            <a:extLst>
              <a:ext uri="{FF2B5EF4-FFF2-40B4-BE49-F238E27FC236}">
                <a16:creationId xmlns:a16="http://schemas.microsoft.com/office/drawing/2014/main" id="{BC1FBE98-A15D-2AB6-E5BB-AE2387729D78}"/>
              </a:ext>
            </a:extLst>
          </p:cNvPr>
          <p:cNvSpPr/>
          <p:nvPr/>
        </p:nvSpPr>
        <p:spPr>
          <a:xfrm>
            <a:off x="4549587" y="4945415"/>
            <a:ext cx="3092824" cy="1317812"/>
          </a:xfrm>
          <a:prstGeom prst="roundRect">
            <a:avLst>
              <a:gd name="adj" fmla="val 6463"/>
            </a:avLst>
          </a:prstGeom>
          <a:solidFill>
            <a:srgbClr val="0A2F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600" b="1" dirty="0"/>
              <a:t>XX, XX%</a:t>
            </a:r>
          </a:p>
        </p:txBody>
      </p:sp>
      <p:sp>
        <p:nvSpPr>
          <p:cNvPr id="6" name="Rectangle 5">
            <a:extLst>
              <a:ext uri="{FF2B5EF4-FFF2-40B4-BE49-F238E27FC236}">
                <a16:creationId xmlns:a16="http://schemas.microsoft.com/office/drawing/2014/main" id="{769ABE72-EF72-BA14-D5D6-7D69E97A521F}"/>
              </a:ext>
            </a:extLst>
          </p:cNvPr>
          <p:cNvSpPr/>
          <p:nvPr/>
        </p:nvSpPr>
        <p:spPr>
          <a:xfrm>
            <a:off x="0" y="0"/>
            <a:ext cx="9009529" cy="1294023"/>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600" dirty="0"/>
              <a:t>Cette diapositive constitue une alternative à la précédente. Elle s'appuie sur l'autoévaluation permettant de mesurer l'accessibilité de l'emploi dans votre entreprise, disponible sur votre site. Cette évaluation se nomme </a:t>
            </a:r>
            <a:r>
              <a:rPr lang="fr-FR" sz="1600" dirty="0" err="1"/>
              <a:t>AccessPath</a:t>
            </a:r>
            <a:r>
              <a:rPr lang="fr-FR" sz="1600" dirty="0"/>
              <a:t>. Si vous l'avez complétée avant votre présentation, partagez votre résultat. De cette façon, à mesure que votre score s'améliore, vous pourrez en faire part à tous lors de vos mises à jour régulières.</a:t>
            </a:r>
            <a:endParaRPr lang="en-CA" sz="1600" dirty="0"/>
          </a:p>
        </p:txBody>
      </p:sp>
      <p:pic>
        <p:nvPicPr>
          <p:cNvPr id="8" name="Picture 7" descr="A blue text on a black background&#10;&#10;AI-generated content may be incorrect.">
            <a:extLst>
              <a:ext uri="{FF2B5EF4-FFF2-40B4-BE49-F238E27FC236}">
                <a16:creationId xmlns:a16="http://schemas.microsoft.com/office/drawing/2014/main" id="{59913039-969E-A421-9BA9-A18C4329211A}"/>
              </a:ext>
            </a:extLst>
          </p:cNvPr>
          <p:cNvPicPr>
            <a:picLocks noChangeAspect="1"/>
          </p:cNvPicPr>
          <p:nvPr/>
        </p:nvPicPr>
        <p:blipFill>
          <a:blip r:embed="rId3"/>
          <a:stretch>
            <a:fillRect/>
          </a:stretch>
        </p:blipFill>
        <p:spPr>
          <a:xfrm>
            <a:off x="9346746" y="-2041"/>
            <a:ext cx="2609850" cy="885825"/>
          </a:xfrm>
          <a:prstGeom prst="rect">
            <a:avLst/>
          </a:prstGeom>
        </p:spPr>
      </p:pic>
    </p:spTree>
    <p:extLst>
      <p:ext uri="{BB962C8B-B14F-4D97-AF65-F5344CB8AC3E}">
        <p14:creationId xmlns:p14="http://schemas.microsoft.com/office/powerpoint/2010/main" val="4180733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345FC-7473-AF6D-3CC8-EA2E862B8E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797DBD-4DF7-7DE8-F19F-E253B73F1A2F}"/>
              </a:ext>
            </a:extLst>
          </p:cNvPr>
          <p:cNvSpPr>
            <a:spLocks noGrp="1"/>
          </p:cNvSpPr>
          <p:nvPr>
            <p:ph type="title"/>
          </p:nvPr>
        </p:nvSpPr>
        <p:spPr>
          <a:xfrm>
            <a:off x="483250" y="406123"/>
            <a:ext cx="10515600" cy="1325563"/>
          </a:xfrm>
        </p:spPr>
        <p:txBody>
          <a:bodyPr/>
          <a:lstStyle/>
          <a:p>
            <a:r>
              <a:rPr lang="en-CA" b="1" dirty="0" err="1"/>
              <a:t>Responsabilité</a:t>
            </a:r>
            <a:r>
              <a:rPr lang="en-CA" b="1" dirty="0"/>
              <a:t> </a:t>
            </a:r>
            <a:r>
              <a:rPr lang="en-CA" b="1" dirty="0" err="1"/>
              <a:t>partagée</a:t>
            </a:r>
            <a:endParaRPr lang="en-CA" b="1" dirty="0"/>
          </a:p>
        </p:txBody>
      </p:sp>
      <p:sp>
        <p:nvSpPr>
          <p:cNvPr id="3" name="Content Placeholder 2">
            <a:extLst>
              <a:ext uri="{FF2B5EF4-FFF2-40B4-BE49-F238E27FC236}">
                <a16:creationId xmlns:a16="http://schemas.microsoft.com/office/drawing/2014/main" id="{0371E33E-7495-77B7-3B6D-95CA8E6F572B}"/>
              </a:ext>
            </a:extLst>
          </p:cNvPr>
          <p:cNvSpPr>
            <a:spLocks noGrp="1"/>
          </p:cNvSpPr>
          <p:nvPr>
            <p:ph idx="1"/>
          </p:nvPr>
        </p:nvSpPr>
        <p:spPr>
          <a:xfrm>
            <a:off x="517585" y="1711904"/>
            <a:ext cx="5775639" cy="4588312"/>
          </a:xfrm>
        </p:spPr>
        <p:txBody>
          <a:bodyPr vert="horz" lIns="91440" tIns="45720" rIns="91440" bIns="45720" rtlCol="0" anchor="t">
            <a:noAutofit/>
          </a:bodyPr>
          <a:lstStyle/>
          <a:p>
            <a:pPr marL="0" indent="0">
              <a:lnSpc>
                <a:spcPct val="100000"/>
              </a:lnSpc>
              <a:buNone/>
            </a:pPr>
            <a:r>
              <a:rPr lang="fr-FR" sz="1800" dirty="0"/>
              <a:t>Il est primordial que tous les paliers de notre entreprise travaillent à renforcer leur assurance face au handicap. Voici deux idées fausses courantes concernant le handicap en milieu de travail, lesquelles entraînent des barrières comportementales :</a:t>
            </a:r>
            <a:endParaRPr lang="fr-FR" sz="1800" dirty="0">
              <a:cs typeface="Arial"/>
            </a:endParaRPr>
          </a:p>
          <a:p>
            <a:pPr marL="342900" indent="-342900">
              <a:lnSpc>
                <a:spcPct val="100000"/>
              </a:lnSpc>
              <a:buFont typeface="+mj-lt"/>
              <a:buAutoNum type="arabicPeriod"/>
            </a:pPr>
            <a:r>
              <a:rPr lang="fr-FR" sz="1800" dirty="0"/>
              <a:t>On s'attend à ce que les personnes en situation de handicap soient peu productives.</a:t>
            </a:r>
            <a:endParaRPr lang="fr-FR" sz="1800" dirty="0">
              <a:cs typeface="Arial"/>
            </a:endParaRPr>
          </a:p>
          <a:p>
            <a:pPr marL="342900" indent="-342900">
              <a:lnSpc>
                <a:spcPct val="100000"/>
              </a:lnSpc>
              <a:buFont typeface="+mj-lt"/>
              <a:buAutoNum type="arabicPeriod"/>
            </a:pPr>
            <a:r>
              <a:rPr lang="fr-FR" sz="1800" dirty="0"/>
              <a:t>On croit que la mise en place de mesures d'adaptation accessibles pour les personnes en situation de handicap coûtera très cher.</a:t>
            </a:r>
            <a:endParaRPr lang="fr-FR" sz="1800" dirty="0">
              <a:cs typeface="Arial"/>
            </a:endParaRPr>
          </a:p>
          <a:p>
            <a:pPr marL="0" indent="0">
              <a:lnSpc>
                <a:spcPct val="100000"/>
              </a:lnSpc>
              <a:buNone/>
            </a:pPr>
            <a:r>
              <a:rPr lang="fr-FR" sz="1800" dirty="0"/>
              <a:t>Il est important de vous assurer que vous n’adhérez pas actuellement à ces idées préconçues et que vous comprenez ce que la recherche nous démontre.</a:t>
            </a:r>
            <a:endParaRPr lang="en-CA" sz="1800">
              <a:cs typeface="Arial"/>
            </a:endParaRPr>
          </a:p>
        </p:txBody>
      </p:sp>
      <p:pic>
        <p:nvPicPr>
          <p:cNvPr id="6" name="Picture 5">
            <a:extLst>
              <a:ext uri="{FF2B5EF4-FFF2-40B4-BE49-F238E27FC236}">
                <a16:creationId xmlns:a16="http://schemas.microsoft.com/office/drawing/2014/main" id="{29D72B76-8309-2E39-6C5A-86679C306B0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8056" y="1731686"/>
            <a:ext cx="5563944" cy="3709296"/>
          </a:xfrm>
          <a:prstGeom prst="rect">
            <a:avLst/>
          </a:prstGeom>
        </p:spPr>
      </p:pic>
      <p:pic>
        <p:nvPicPr>
          <p:cNvPr id="7" name="Picture 6" descr="A blue text on a black background&#10;&#10;AI-generated content may be incorrect.">
            <a:extLst>
              <a:ext uri="{FF2B5EF4-FFF2-40B4-BE49-F238E27FC236}">
                <a16:creationId xmlns:a16="http://schemas.microsoft.com/office/drawing/2014/main" id="{49C78141-44A1-296C-89A5-EE398B6A8771}"/>
              </a:ext>
            </a:extLst>
          </p:cNvPr>
          <p:cNvPicPr>
            <a:picLocks noChangeAspect="1"/>
          </p:cNvPicPr>
          <p:nvPr/>
        </p:nvPicPr>
        <p:blipFill>
          <a:blip r:embed="rId4"/>
          <a:stretch>
            <a:fillRect/>
          </a:stretch>
        </p:blipFill>
        <p:spPr>
          <a:xfrm>
            <a:off x="9346746" y="-2041"/>
            <a:ext cx="2609850" cy="885825"/>
          </a:xfrm>
          <a:prstGeom prst="rect">
            <a:avLst/>
          </a:prstGeom>
        </p:spPr>
      </p:pic>
    </p:spTree>
    <p:extLst>
      <p:ext uri="{BB962C8B-B14F-4D97-AF65-F5344CB8AC3E}">
        <p14:creationId xmlns:p14="http://schemas.microsoft.com/office/powerpoint/2010/main" val="13660950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B3FEF-6E3A-0FC1-B54E-592A505216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60DFD5-5F33-055E-4349-FA142363325F}"/>
              </a:ext>
            </a:extLst>
          </p:cNvPr>
          <p:cNvSpPr>
            <a:spLocks noGrp="1"/>
          </p:cNvSpPr>
          <p:nvPr>
            <p:ph type="title"/>
          </p:nvPr>
        </p:nvSpPr>
        <p:spPr>
          <a:xfrm>
            <a:off x="448589" y="617471"/>
            <a:ext cx="11294823" cy="1325563"/>
          </a:xfrm>
        </p:spPr>
        <p:txBody>
          <a:bodyPr>
            <a:normAutofit fontScale="90000"/>
          </a:bodyPr>
          <a:lstStyle/>
          <a:p>
            <a:pPr>
              <a:lnSpc>
                <a:spcPct val="100000"/>
              </a:lnSpc>
            </a:pPr>
            <a:r>
              <a:rPr lang="fr-FR" b="1" dirty="0"/>
              <a:t>Mythe : </a:t>
            </a:r>
            <a:r>
              <a:rPr lang="fr-FR" dirty="0"/>
              <a:t>Les travailleurs en situation de handicap ne sont pas productifs.</a:t>
            </a:r>
            <a:endParaRPr lang="en-CA" dirty="0"/>
          </a:p>
        </p:txBody>
      </p:sp>
      <p:sp>
        <p:nvSpPr>
          <p:cNvPr id="10" name="Content Placeholder 9">
            <a:extLst>
              <a:ext uri="{FF2B5EF4-FFF2-40B4-BE49-F238E27FC236}">
                <a16:creationId xmlns:a16="http://schemas.microsoft.com/office/drawing/2014/main" id="{D842E9B1-DB24-011C-9A1C-6D7B97EC78DE}"/>
              </a:ext>
            </a:extLst>
          </p:cNvPr>
          <p:cNvSpPr>
            <a:spLocks noGrp="1"/>
          </p:cNvSpPr>
          <p:nvPr>
            <p:ph idx="1"/>
          </p:nvPr>
        </p:nvSpPr>
        <p:spPr>
          <a:xfrm>
            <a:off x="448588" y="1943033"/>
            <a:ext cx="11294824" cy="1622757"/>
          </a:xfrm>
        </p:spPr>
        <p:txBody>
          <a:bodyPr vert="horz" lIns="91440" tIns="45720" rIns="91440" bIns="45720" rtlCol="0" anchor="t">
            <a:normAutofit/>
          </a:bodyPr>
          <a:lstStyle/>
          <a:p>
            <a:pPr marL="0" indent="0">
              <a:lnSpc>
                <a:spcPct val="100000"/>
              </a:lnSpc>
              <a:buNone/>
            </a:pPr>
            <a:r>
              <a:rPr lang="fr-FR" sz="1800" b="1" dirty="0"/>
              <a:t>Réalité: </a:t>
            </a:r>
            <a:r>
              <a:rPr lang="fr-FR" sz="1800" dirty="0"/>
              <a:t>Aucune donnée ne vient appuyer cette affirmation. D'autant plus que de nombreux travailleurs ne divulguent jamais leur handicap à leur employeur; il est donc difficile pour quiconque d'en faire une estimation juste.</a:t>
            </a:r>
            <a:endParaRPr lang="en-CA" sz="1800" dirty="0"/>
          </a:p>
        </p:txBody>
      </p:sp>
      <p:sp>
        <p:nvSpPr>
          <p:cNvPr id="12" name="TextBox 11">
            <a:extLst>
              <a:ext uri="{FF2B5EF4-FFF2-40B4-BE49-F238E27FC236}">
                <a16:creationId xmlns:a16="http://schemas.microsoft.com/office/drawing/2014/main" id="{BFA697C6-9C06-878B-CFB8-99F3489A6E5C}"/>
              </a:ext>
            </a:extLst>
          </p:cNvPr>
          <p:cNvSpPr txBox="1"/>
          <p:nvPr/>
        </p:nvSpPr>
        <p:spPr>
          <a:xfrm>
            <a:off x="451009" y="4731495"/>
            <a:ext cx="5314585" cy="923330"/>
          </a:xfrm>
          <a:prstGeom prst="rect">
            <a:avLst/>
          </a:prstGeom>
          <a:noFill/>
        </p:spPr>
        <p:txBody>
          <a:bodyPr wrap="square">
            <a:spAutoFit/>
          </a:bodyPr>
          <a:lstStyle/>
          <a:p>
            <a:r>
              <a:rPr lang="fr-FR" dirty="0"/>
              <a:t>Dans 18 des 31 organisations étudiées, il n'y avait aucune différence significative de productivité entre les travailleurs avec ou sans handicap.</a:t>
            </a:r>
            <a:endParaRPr lang="en-CA" dirty="0"/>
          </a:p>
        </p:txBody>
      </p:sp>
      <p:pic>
        <p:nvPicPr>
          <p:cNvPr id="14" name="Picture 13">
            <a:extLst>
              <a:ext uri="{FF2B5EF4-FFF2-40B4-BE49-F238E27FC236}">
                <a16:creationId xmlns:a16="http://schemas.microsoft.com/office/drawing/2014/main" id="{F446FB34-4595-711B-3C68-303834E822E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529" y="2900247"/>
            <a:ext cx="3840672" cy="1920336"/>
          </a:xfrm>
          <a:prstGeom prst="rect">
            <a:avLst/>
          </a:prstGeom>
        </p:spPr>
      </p:pic>
      <p:pic>
        <p:nvPicPr>
          <p:cNvPr id="16" name="Picture 15">
            <a:extLst>
              <a:ext uri="{FF2B5EF4-FFF2-40B4-BE49-F238E27FC236}">
                <a16:creationId xmlns:a16="http://schemas.microsoft.com/office/drawing/2014/main" id="{D80BB2FC-6094-CF9B-2699-B9DEFAFC6CC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9560" y="2902195"/>
            <a:ext cx="1825387" cy="1825387"/>
          </a:xfrm>
          <a:prstGeom prst="rect">
            <a:avLst/>
          </a:prstGeom>
        </p:spPr>
      </p:pic>
      <p:sp>
        <p:nvSpPr>
          <p:cNvPr id="17" name="TextBox 16">
            <a:extLst>
              <a:ext uri="{FF2B5EF4-FFF2-40B4-BE49-F238E27FC236}">
                <a16:creationId xmlns:a16="http://schemas.microsoft.com/office/drawing/2014/main" id="{ED866629-88C3-6CFE-8AE4-BB0538534D57}"/>
              </a:ext>
            </a:extLst>
          </p:cNvPr>
          <p:cNvSpPr txBox="1"/>
          <p:nvPr/>
        </p:nvSpPr>
        <p:spPr>
          <a:xfrm>
            <a:off x="7126255" y="4870633"/>
            <a:ext cx="3939284" cy="923330"/>
          </a:xfrm>
          <a:prstGeom prst="rect">
            <a:avLst/>
          </a:prstGeom>
          <a:noFill/>
        </p:spPr>
        <p:txBody>
          <a:bodyPr wrap="square">
            <a:spAutoFit/>
          </a:bodyPr>
          <a:lstStyle/>
          <a:p>
            <a:r>
              <a:rPr lang="fr-FR" dirty="0"/>
              <a:t>Dans 32 % des entreprises, les employés en situation de handicap étaient plus productifs.</a:t>
            </a:r>
            <a:endParaRPr lang="en-CA" dirty="0"/>
          </a:p>
        </p:txBody>
      </p:sp>
      <p:sp>
        <p:nvSpPr>
          <p:cNvPr id="19" name="TextBox 18">
            <a:extLst>
              <a:ext uri="{FF2B5EF4-FFF2-40B4-BE49-F238E27FC236}">
                <a16:creationId xmlns:a16="http://schemas.microsoft.com/office/drawing/2014/main" id="{A3840791-6324-834C-DBB5-30F75AA0EE09}"/>
              </a:ext>
            </a:extLst>
          </p:cNvPr>
          <p:cNvSpPr txBox="1"/>
          <p:nvPr/>
        </p:nvSpPr>
        <p:spPr>
          <a:xfrm>
            <a:off x="451009" y="5930315"/>
            <a:ext cx="11515821" cy="461665"/>
          </a:xfrm>
          <a:prstGeom prst="rect">
            <a:avLst/>
          </a:prstGeom>
          <a:noFill/>
        </p:spPr>
        <p:txBody>
          <a:bodyPr wrap="square" lIns="91440" tIns="45720" rIns="91440" bIns="45720" anchor="t">
            <a:spAutoFit/>
          </a:bodyPr>
          <a:lstStyle/>
          <a:p>
            <a:r>
              <a:rPr lang="en-CA" sz="1200" dirty="0">
                <a:solidFill>
                  <a:schemeClr val="tx1">
                    <a:lumMod val="65000"/>
                    <a:lumOff val="35000"/>
                  </a:schemeClr>
                </a:solidFill>
              </a:rPr>
              <a:t>Kaletta, J. P., Binks, D. J., &amp; Robinson, R. (2012). Creating an inclusive workplace: Integrating employees with disabilities into a distribution center environment. Professional Safety: Journal of the American Society of Safety Engineers, 57(6), 62-71.</a:t>
            </a:r>
            <a:endParaRPr lang="en-CA" sz="1200">
              <a:solidFill>
                <a:schemeClr val="tx1">
                  <a:lumMod val="65000"/>
                  <a:lumOff val="35000"/>
                </a:schemeClr>
              </a:solidFill>
              <a:cs typeface="Arial"/>
            </a:endParaRPr>
          </a:p>
        </p:txBody>
      </p:sp>
      <p:pic>
        <p:nvPicPr>
          <p:cNvPr id="4" name="Picture 3" descr="A blue text on a black background&#10;&#10;AI-generated content may be incorrect.">
            <a:extLst>
              <a:ext uri="{FF2B5EF4-FFF2-40B4-BE49-F238E27FC236}">
                <a16:creationId xmlns:a16="http://schemas.microsoft.com/office/drawing/2014/main" id="{065405FC-5488-E7C6-C974-E2614924F27F}"/>
              </a:ext>
            </a:extLst>
          </p:cNvPr>
          <p:cNvPicPr>
            <a:picLocks noChangeAspect="1"/>
          </p:cNvPicPr>
          <p:nvPr/>
        </p:nvPicPr>
        <p:blipFill>
          <a:blip r:embed="rId5"/>
          <a:stretch>
            <a:fillRect/>
          </a:stretch>
        </p:blipFill>
        <p:spPr>
          <a:xfrm>
            <a:off x="9346746" y="-2041"/>
            <a:ext cx="2609850" cy="885825"/>
          </a:xfrm>
          <a:prstGeom prst="rect">
            <a:avLst/>
          </a:prstGeom>
        </p:spPr>
      </p:pic>
    </p:spTree>
    <p:extLst>
      <p:ext uri="{BB962C8B-B14F-4D97-AF65-F5344CB8AC3E}">
        <p14:creationId xmlns:p14="http://schemas.microsoft.com/office/powerpoint/2010/main" val="8919612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33D88-ABD2-1385-6983-77198EE409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A9C88C-C1BF-CA1D-CB8D-C8F3A41C1F79}"/>
              </a:ext>
            </a:extLst>
          </p:cNvPr>
          <p:cNvSpPr>
            <a:spLocks noGrp="1"/>
          </p:cNvSpPr>
          <p:nvPr>
            <p:ph type="title"/>
          </p:nvPr>
        </p:nvSpPr>
        <p:spPr>
          <a:xfrm>
            <a:off x="632717" y="696880"/>
            <a:ext cx="10515600" cy="1325563"/>
          </a:xfrm>
        </p:spPr>
        <p:txBody>
          <a:bodyPr>
            <a:normAutofit fontScale="90000"/>
          </a:bodyPr>
          <a:lstStyle/>
          <a:p>
            <a:r>
              <a:rPr lang="fr-FR" b="1" dirty="0"/>
              <a:t>Mythe : </a:t>
            </a:r>
            <a:r>
              <a:rPr lang="fr-FR" dirty="0"/>
              <a:t>Le coût des mesures d'adaptation pour les travailleurs est élevé.</a:t>
            </a:r>
            <a:endParaRPr lang="en-CA" dirty="0"/>
          </a:p>
        </p:txBody>
      </p:sp>
      <p:pic>
        <p:nvPicPr>
          <p:cNvPr id="7" name="Picture 6">
            <a:extLst>
              <a:ext uri="{FF2B5EF4-FFF2-40B4-BE49-F238E27FC236}">
                <a16:creationId xmlns:a16="http://schemas.microsoft.com/office/drawing/2014/main" id="{1FDC2A48-55F7-88B5-CEE5-28B109665B8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2717" y="2331514"/>
            <a:ext cx="1843279" cy="1843279"/>
          </a:xfrm>
          <a:prstGeom prst="rect">
            <a:avLst/>
          </a:prstGeom>
        </p:spPr>
      </p:pic>
      <p:sp>
        <p:nvSpPr>
          <p:cNvPr id="8" name="TextBox 7">
            <a:extLst>
              <a:ext uri="{FF2B5EF4-FFF2-40B4-BE49-F238E27FC236}">
                <a16:creationId xmlns:a16="http://schemas.microsoft.com/office/drawing/2014/main" id="{CB721D29-7E8B-908D-6235-361EE2865720}"/>
              </a:ext>
            </a:extLst>
          </p:cNvPr>
          <p:cNvSpPr txBox="1"/>
          <p:nvPr/>
        </p:nvSpPr>
        <p:spPr>
          <a:xfrm>
            <a:off x="2475996" y="2480064"/>
            <a:ext cx="3054191" cy="1754326"/>
          </a:xfrm>
          <a:prstGeom prst="rect">
            <a:avLst/>
          </a:prstGeom>
          <a:noFill/>
        </p:spPr>
        <p:txBody>
          <a:bodyPr wrap="square">
            <a:spAutoFit/>
          </a:bodyPr>
          <a:lstStyle/>
          <a:p>
            <a:r>
              <a:rPr lang="fr-FR" dirty="0"/>
              <a:t>Près des deux tiers des travailleurs en situation de handicap ne nécessitent absolument aucune mesure d'adaptation (qu'elle soit rémunérée ou non).</a:t>
            </a:r>
            <a:endParaRPr lang="en-CA" dirty="0"/>
          </a:p>
        </p:txBody>
      </p:sp>
      <p:sp>
        <p:nvSpPr>
          <p:cNvPr id="9" name="Rectangle 8">
            <a:extLst>
              <a:ext uri="{FF2B5EF4-FFF2-40B4-BE49-F238E27FC236}">
                <a16:creationId xmlns:a16="http://schemas.microsoft.com/office/drawing/2014/main" id="{E1FF3CEB-6ED0-0CD7-08A8-C35A7807A11D}"/>
              </a:ext>
              <a:ext uri="{C183D7F6-B498-43B3-948B-1728B52AA6E4}">
                <adec:decorative xmlns:adec="http://schemas.microsoft.com/office/drawing/2017/decorative" val="1"/>
              </a:ext>
            </a:extLst>
          </p:cNvPr>
          <p:cNvSpPr/>
          <p:nvPr/>
        </p:nvSpPr>
        <p:spPr>
          <a:xfrm>
            <a:off x="632717" y="4509975"/>
            <a:ext cx="5122624" cy="1843278"/>
          </a:xfrm>
          <a:prstGeom prst="rect">
            <a:avLst/>
          </a:prstGeom>
          <a:solidFill>
            <a:srgbClr val="D2DE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a:extLst>
              <a:ext uri="{FF2B5EF4-FFF2-40B4-BE49-F238E27FC236}">
                <a16:creationId xmlns:a16="http://schemas.microsoft.com/office/drawing/2014/main" id="{FA5F6604-594B-05FE-48B9-00FBA4A71E05}"/>
              </a:ext>
            </a:extLst>
          </p:cNvPr>
          <p:cNvSpPr txBox="1"/>
          <p:nvPr/>
        </p:nvSpPr>
        <p:spPr>
          <a:xfrm>
            <a:off x="745291" y="4611615"/>
            <a:ext cx="4862305" cy="1754326"/>
          </a:xfrm>
          <a:prstGeom prst="rect">
            <a:avLst/>
          </a:prstGeom>
          <a:noFill/>
        </p:spPr>
        <p:txBody>
          <a:bodyPr wrap="square">
            <a:spAutoFit/>
          </a:bodyPr>
          <a:lstStyle/>
          <a:p>
            <a:r>
              <a:rPr lang="fr-FR" dirty="0"/>
              <a:t>Statistique Canada indique que les besoins les plus courants en matière de mesures d'adaptation au travail sont :</a:t>
            </a:r>
          </a:p>
          <a:p>
            <a:pPr marL="342900" indent="-342900">
              <a:buFont typeface="+mj-lt"/>
              <a:buAutoNum type="arabicPeriod"/>
            </a:pPr>
            <a:r>
              <a:rPr lang="fr-FR" dirty="0"/>
              <a:t>L'horaire de travail modifié</a:t>
            </a:r>
          </a:p>
          <a:p>
            <a:pPr marL="342900" indent="-342900">
              <a:buFont typeface="+mj-lt"/>
              <a:buAutoNum type="arabicPeriod"/>
            </a:pPr>
            <a:r>
              <a:rPr lang="fr-FR" dirty="0"/>
              <a:t>Les tâches modifiées</a:t>
            </a:r>
          </a:p>
          <a:p>
            <a:pPr marL="342900" indent="-342900">
              <a:buFont typeface="+mj-lt"/>
              <a:buAutoNum type="arabicPeriod"/>
            </a:pPr>
            <a:r>
              <a:rPr lang="fr-FR" dirty="0"/>
              <a:t>Le télétravail</a:t>
            </a:r>
            <a:endParaRPr lang="en-CA" dirty="0"/>
          </a:p>
        </p:txBody>
      </p:sp>
      <p:sp>
        <p:nvSpPr>
          <p:cNvPr id="13" name="TextBox 12">
            <a:extLst>
              <a:ext uri="{FF2B5EF4-FFF2-40B4-BE49-F238E27FC236}">
                <a16:creationId xmlns:a16="http://schemas.microsoft.com/office/drawing/2014/main" id="{1C64C65B-9032-180D-1EDE-FA8F5021F28A}"/>
              </a:ext>
            </a:extLst>
          </p:cNvPr>
          <p:cNvSpPr txBox="1"/>
          <p:nvPr/>
        </p:nvSpPr>
        <p:spPr>
          <a:xfrm>
            <a:off x="6143592" y="2168549"/>
            <a:ext cx="2164270" cy="1015663"/>
          </a:xfrm>
          <a:prstGeom prst="rect">
            <a:avLst/>
          </a:prstGeom>
          <a:noFill/>
        </p:spPr>
        <p:txBody>
          <a:bodyPr wrap="square">
            <a:spAutoFit/>
          </a:bodyPr>
          <a:lstStyle/>
          <a:p>
            <a:r>
              <a:rPr lang="en-CA" sz="6000" b="1" dirty="0">
                <a:solidFill>
                  <a:srgbClr val="0A2F5B"/>
                </a:solidFill>
              </a:rPr>
              <a:t>375 $</a:t>
            </a:r>
          </a:p>
        </p:txBody>
      </p:sp>
      <p:sp>
        <p:nvSpPr>
          <p:cNvPr id="15" name="TextBox 14">
            <a:extLst>
              <a:ext uri="{FF2B5EF4-FFF2-40B4-BE49-F238E27FC236}">
                <a16:creationId xmlns:a16="http://schemas.microsoft.com/office/drawing/2014/main" id="{B205CA27-9709-A055-23BA-4875B55917F5}"/>
              </a:ext>
            </a:extLst>
          </p:cNvPr>
          <p:cNvSpPr txBox="1"/>
          <p:nvPr/>
        </p:nvSpPr>
        <p:spPr>
          <a:xfrm>
            <a:off x="8208108" y="2040545"/>
            <a:ext cx="3993965" cy="1223775"/>
          </a:xfrm>
          <a:prstGeom prst="rect">
            <a:avLst/>
          </a:prstGeom>
          <a:noFill/>
        </p:spPr>
        <p:txBody>
          <a:bodyPr wrap="square" lIns="91440" tIns="45720" rIns="91440" bIns="45720" anchor="t">
            <a:spAutoFit/>
          </a:bodyPr>
          <a:lstStyle/>
          <a:p>
            <a:r>
              <a:rPr lang="fr-FR" dirty="0"/>
              <a:t>Selon les données du CCRW (ccrw.org), le coût moyen unique pour les mesures d'adaptation payantes est d'environ 375$.</a:t>
            </a:r>
            <a:endParaRPr lang="en-CA" dirty="0"/>
          </a:p>
        </p:txBody>
      </p:sp>
      <p:pic>
        <p:nvPicPr>
          <p:cNvPr id="24" name="Picture 23">
            <a:extLst>
              <a:ext uri="{FF2B5EF4-FFF2-40B4-BE49-F238E27FC236}">
                <a16:creationId xmlns:a16="http://schemas.microsoft.com/office/drawing/2014/main" id="{9FB48C20-7F06-B930-5C55-E970ADC7F44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3217" y="3483637"/>
            <a:ext cx="1411942" cy="705971"/>
          </a:xfrm>
          <a:prstGeom prst="rect">
            <a:avLst/>
          </a:prstGeom>
        </p:spPr>
      </p:pic>
      <p:sp>
        <p:nvSpPr>
          <p:cNvPr id="25" name="TextBox 24">
            <a:extLst>
              <a:ext uri="{FF2B5EF4-FFF2-40B4-BE49-F238E27FC236}">
                <a16:creationId xmlns:a16="http://schemas.microsoft.com/office/drawing/2014/main" id="{4032A389-3675-6766-5FEA-72BBF64B2019}"/>
              </a:ext>
            </a:extLst>
          </p:cNvPr>
          <p:cNvSpPr txBox="1"/>
          <p:nvPr/>
        </p:nvSpPr>
        <p:spPr>
          <a:xfrm>
            <a:off x="6226692" y="3400548"/>
            <a:ext cx="4005688" cy="923330"/>
          </a:xfrm>
          <a:prstGeom prst="rect">
            <a:avLst/>
          </a:prstGeom>
          <a:noFill/>
        </p:spPr>
        <p:txBody>
          <a:bodyPr wrap="square" lIns="91440" tIns="45720" rIns="91440" bIns="45720" anchor="t">
            <a:spAutoFit/>
          </a:bodyPr>
          <a:lstStyle/>
          <a:p>
            <a:r>
              <a:rPr lang="fr-FR" dirty="0"/>
              <a:t>Plus d'un tiers (35,6 %) des mesures d'adaptation payantes coûtent moins de 100$.</a:t>
            </a:r>
            <a:endParaRPr lang="en-CA" b="1" dirty="0">
              <a:cs typeface="Arial"/>
            </a:endParaRPr>
          </a:p>
        </p:txBody>
      </p:sp>
      <p:pic>
        <p:nvPicPr>
          <p:cNvPr id="20" name="Picture 19">
            <a:extLst>
              <a:ext uri="{FF2B5EF4-FFF2-40B4-BE49-F238E27FC236}">
                <a16:creationId xmlns:a16="http://schemas.microsoft.com/office/drawing/2014/main" id="{63B6688A-9BEE-753D-E2F5-D4CF86CE19B1}"/>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76161" y="4510774"/>
            <a:ext cx="1487399" cy="705600"/>
          </a:xfrm>
          <a:prstGeom prst="rect">
            <a:avLst/>
          </a:prstGeom>
        </p:spPr>
      </p:pic>
      <p:sp>
        <p:nvSpPr>
          <p:cNvPr id="26" name="TextBox 25">
            <a:extLst>
              <a:ext uri="{FF2B5EF4-FFF2-40B4-BE49-F238E27FC236}">
                <a16:creationId xmlns:a16="http://schemas.microsoft.com/office/drawing/2014/main" id="{8FABBF52-D1BD-7EBA-EA71-4BFA5A86846B}"/>
              </a:ext>
            </a:extLst>
          </p:cNvPr>
          <p:cNvSpPr txBox="1"/>
          <p:nvPr/>
        </p:nvSpPr>
        <p:spPr>
          <a:xfrm>
            <a:off x="7839471" y="4631599"/>
            <a:ext cx="4216703" cy="646331"/>
          </a:xfrm>
          <a:prstGeom prst="rect">
            <a:avLst/>
          </a:prstGeom>
          <a:noFill/>
        </p:spPr>
        <p:txBody>
          <a:bodyPr wrap="square" lIns="91440" tIns="45720" rIns="91440" bIns="45720" anchor="t">
            <a:spAutoFit/>
          </a:bodyPr>
          <a:lstStyle/>
          <a:p>
            <a:r>
              <a:rPr lang="fr-FR" dirty="0"/>
              <a:t>Un autre 44,4 % coûtent plus de 100$, mais moins de 500 $.</a:t>
            </a:r>
            <a:endParaRPr lang="en-CA" dirty="0"/>
          </a:p>
        </p:txBody>
      </p:sp>
      <p:pic>
        <p:nvPicPr>
          <p:cNvPr id="22" name="Picture 21">
            <a:extLst>
              <a:ext uri="{FF2B5EF4-FFF2-40B4-BE49-F238E27FC236}">
                <a16:creationId xmlns:a16="http://schemas.microsoft.com/office/drawing/2014/main" id="{5C02D3E2-3D78-14B3-2DFB-0B7C1E0F8E5B}"/>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82687" y="5394649"/>
            <a:ext cx="1411942" cy="705971"/>
          </a:xfrm>
          <a:prstGeom prst="rect">
            <a:avLst/>
          </a:prstGeom>
        </p:spPr>
      </p:pic>
      <p:sp>
        <p:nvSpPr>
          <p:cNvPr id="27" name="TextBox 26">
            <a:extLst>
              <a:ext uri="{FF2B5EF4-FFF2-40B4-BE49-F238E27FC236}">
                <a16:creationId xmlns:a16="http://schemas.microsoft.com/office/drawing/2014/main" id="{C9EED862-7DCF-F90A-D783-6D9065EA923B}"/>
              </a:ext>
            </a:extLst>
          </p:cNvPr>
          <p:cNvSpPr txBox="1"/>
          <p:nvPr/>
        </p:nvSpPr>
        <p:spPr>
          <a:xfrm>
            <a:off x="6226692" y="5531887"/>
            <a:ext cx="4005688" cy="646331"/>
          </a:xfrm>
          <a:prstGeom prst="rect">
            <a:avLst/>
          </a:prstGeom>
          <a:noFill/>
        </p:spPr>
        <p:txBody>
          <a:bodyPr wrap="square" lIns="91440" tIns="45720" rIns="91440" bIns="45720" anchor="t">
            <a:spAutoFit/>
          </a:bodyPr>
          <a:lstStyle/>
          <a:p>
            <a:r>
              <a:rPr lang="fr-FR" dirty="0"/>
              <a:t>Seulement 6.8 % des mesures d'adaptation coûtent 1000$ ou plus.</a:t>
            </a:r>
            <a:endParaRPr lang="en-CA" dirty="0"/>
          </a:p>
        </p:txBody>
      </p:sp>
      <p:pic>
        <p:nvPicPr>
          <p:cNvPr id="10" name="Picture 9" descr="A blue text on a black background&#10;&#10;AI-generated content may be incorrect.">
            <a:extLst>
              <a:ext uri="{FF2B5EF4-FFF2-40B4-BE49-F238E27FC236}">
                <a16:creationId xmlns:a16="http://schemas.microsoft.com/office/drawing/2014/main" id="{43675943-4938-9167-EDA8-49053615FA09}"/>
              </a:ext>
            </a:extLst>
          </p:cNvPr>
          <p:cNvPicPr>
            <a:picLocks noChangeAspect="1"/>
          </p:cNvPicPr>
          <p:nvPr/>
        </p:nvPicPr>
        <p:blipFill>
          <a:blip r:embed="rId7"/>
          <a:stretch>
            <a:fillRect/>
          </a:stretch>
        </p:blipFill>
        <p:spPr>
          <a:xfrm>
            <a:off x="9346746" y="-2041"/>
            <a:ext cx="2609850" cy="885825"/>
          </a:xfrm>
          <a:prstGeom prst="rect">
            <a:avLst/>
          </a:prstGeom>
        </p:spPr>
      </p:pic>
    </p:spTree>
    <p:extLst>
      <p:ext uri="{BB962C8B-B14F-4D97-AF65-F5344CB8AC3E}">
        <p14:creationId xmlns:p14="http://schemas.microsoft.com/office/powerpoint/2010/main" val="34908606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10A61E57-C571-9E2B-5A97-2A8C4D621D7E}"/>
              </a:ext>
              <a:ext uri="{C183D7F6-B498-43B3-948B-1728B52AA6E4}">
                <adec:decorative xmlns:adec="http://schemas.microsoft.com/office/drawing/2017/decorative" val="1"/>
              </a:ext>
            </a:extLst>
          </p:cNvPr>
          <p:cNvSpPr/>
          <p:nvPr/>
        </p:nvSpPr>
        <p:spPr>
          <a:xfrm>
            <a:off x="5174660" y="2236610"/>
            <a:ext cx="3169024" cy="4293144"/>
          </a:xfrm>
          <a:prstGeom prst="rect">
            <a:avLst/>
          </a:prstGeom>
          <a:solidFill>
            <a:srgbClr val="D2DE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a:extLst>
              <a:ext uri="{FF2B5EF4-FFF2-40B4-BE49-F238E27FC236}">
                <a16:creationId xmlns:a16="http://schemas.microsoft.com/office/drawing/2014/main" id="{9561C766-4834-FD2D-77FE-469B7894D0B8}"/>
              </a:ext>
              <a:ext uri="{C183D7F6-B498-43B3-948B-1728B52AA6E4}">
                <adec:decorative xmlns:adec="http://schemas.microsoft.com/office/drawing/2017/decorative" val="1"/>
              </a:ext>
            </a:extLst>
          </p:cNvPr>
          <p:cNvSpPr/>
          <p:nvPr/>
        </p:nvSpPr>
        <p:spPr>
          <a:xfrm>
            <a:off x="838200" y="2236610"/>
            <a:ext cx="4007452" cy="4293144"/>
          </a:xfrm>
          <a:prstGeom prst="rect">
            <a:avLst/>
          </a:prstGeom>
          <a:solidFill>
            <a:srgbClr val="D2DE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52AE5B69-7037-8208-2A80-935DFE3658BE}"/>
              </a:ext>
            </a:extLst>
          </p:cNvPr>
          <p:cNvSpPr>
            <a:spLocks noGrp="1"/>
          </p:cNvSpPr>
          <p:nvPr>
            <p:ph type="title"/>
          </p:nvPr>
        </p:nvSpPr>
        <p:spPr/>
        <p:txBody>
          <a:bodyPr/>
          <a:lstStyle/>
          <a:p>
            <a:r>
              <a:rPr lang="en-CA" b="1" dirty="0" err="1"/>
              <a:t>Approfondissez</a:t>
            </a:r>
            <a:r>
              <a:rPr lang="en-CA" b="1" dirty="0"/>
              <a:t> </a:t>
            </a:r>
            <a:r>
              <a:rPr lang="en-CA" b="1" dirty="0" err="1"/>
              <a:t>vos</a:t>
            </a:r>
            <a:r>
              <a:rPr lang="en-CA" b="1" dirty="0"/>
              <a:t> </a:t>
            </a:r>
            <a:r>
              <a:rPr lang="en-CA" b="1" dirty="0" err="1"/>
              <a:t>connaissances</a:t>
            </a:r>
            <a:endParaRPr lang="en-CA" b="1" dirty="0"/>
          </a:p>
        </p:txBody>
      </p:sp>
      <p:sp>
        <p:nvSpPr>
          <p:cNvPr id="17" name="TextBox 16">
            <a:extLst>
              <a:ext uri="{FF2B5EF4-FFF2-40B4-BE49-F238E27FC236}">
                <a16:creationId xmlns:a16="http://schemas.microsoft.com/office/drawing/2014/main" id="{3D5D1D10-FB26-CDDA-AE98-BC055537A672}"/>
              </a:ext>
            </a:extLst>
          </p:cNvPr>
          <p:cNvSpPr txBox="1"/>
          <p:nvPr/>
        </p:nvSpPr>
        <p:spPr>
          <a:xfrm>
            <a:off x="838199" y="1363960"/>
            <a:ext cx="10515599" cy="646331"/>
          </a:xfrm>
          <a:prstGeom prst="rect">
            <a:avLst/>
          </a:prstGeom>
          <a:noFill/>
        </p:spPr>
        <p:txBody>
          <a:bodyPr wrap="square" lIns="91440" tIns="45720" rIns="91440" bIns="45720" anchor="t">
            <a:spAutoFit/>
          </a:bodyPr>
          <a:lstStyle/>
          <a:p>
            <a:pPr marL="0" indent="0" fontAlgn="t">
              <a:buNone/>
            </a:pPr>
            <a:r>
              <a:rPr lang="fr-FR" dirty="0"/>
              <a:t>Un autre obstacle pour devenir un employeur ayant de l'assurance face au handicap est le manque de connaissances sur le handicap et sur les mesures d'adaptation.</a:t>
            </a:r>
            <a:endParaRPr lang="en-CA" dirty="0">
              <a:cs typeface="Arial" panose="020B0604020202020204"/>
            </a:endParaRPr>
          </a:p>
        </p:txBody>
      </p:sp>
      <p:sp>
        <p:nvSpPr>
          <p:cNvPr id="3" name="Content Placeholder 2">
            <a:extLst>
              <a:ext uri="{FF2B5EF4-FFF2-40B4-BE49-F238E27FC236}">
                <a16:creationId xmlns:a16="http://schemas.microsoft.com/office/drawing/2014/main" id="{4189CF65-EB8F-F96A-A883-81E56A2CE621}"/>
              </a:ext>
            </a:extLst>
          </p:cNvPr>
          <p:cNvSpPr>
            <a:spLocks noGrp="1"/>
          </p:cNvSpPr>
          <p:nvPr>
            <p:ph idx="1"/>
          </p:nvPr>
        </p:nvSpPr>
        <p:spPr>
          <a:xfrm>
            <a:off x="876897" y="4575008"/>
            <a:ext cx="3930059" cy="1653879"/>
          </a:xfrm>
        </p:spPr>
        <p:txBody>
          <a:bodyPr>
            <a:noAutofit/>
          </a:bodyPr>
          <a:lstStyle/>
          <a:p>
            <a:pPr marL="0" indent="0" algn="ctr">
              <a:lnSpc>
                <a:spcPct val="120000"/>
              </a:lnSpc>
              <a:buNone/>
            </a:pPr>
            <a:r>
              <a:rPr lang="fr-FR" sz="1600" dirty="0"/>
              <a:t>Visitez </a:t>
            </a:r>
            <a:r>
              <a:rPr lang="fr-FR" sz="1600" dirty="0" err="1"/>
              <a:t>Untapped</a:t>
            </a:r>
            <a:r>
              <a:rPr lang="fr-FR" sz="1600" dirty="0"/>
              <a:t> Talent pour obtenir des informations et des ressources. Si vous souhaitez créer un compte avec notre profil d'entreprise, contactez [Personne-ressource de l'entreprise] pour recevoir une invitation à vous inscrire.</a:t>
            </a:r>
            <a:endParaRPr lang="en-CA" sz="1600" dirty="0"/>
          </a:p>
        </p:txBody>
      </p:sp>
      <p:pic>
        <p:nvPicPr>
          <p:cNvPr id="10" name="Picture 9">
            <a:extLst>
              <a:ext uri="{FF2B5EF4-FFF2-40B4-BE49-F238E27FC236}">
                <a16:creationId xmlns:a16="http://schemas.microsoft.com/office/drawing/2014/main" id="{E8B8EFE7-E73C-E8D6-8C5A-1512F3D3CEB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7445" y="2463684"/>
            <a:ext cx="2808963" cy="1404482"/>
          </a:xfrm>
          <a:prstGeom prst="rect">
            <a:avLst/>
          </a:prstGeom>
        </p:spPr>
      </p:pic>
      <p:sp>
        <p:nvSpPr>
          <p:cNvPr id="11" name="Rectangle: Rounded Corners 10">
            <a:extLst>
              <a:ext uri="{FF2B5EF4-FFF2-40B4-BE49-F238E27FC236}">
                <a16:creationId xmlns:a16="http://schemas.microsoft.com/office/drawing/2014/main" id="{D38C088D-44A1-A7DE-582C-AAF9BF3075FB}"/>
              </a:ext>
            </a:extLst>
          </p:cNvPr>
          <p:cNvSpPr/>
          <p:nvPr/>
        </p:nvSpPr>
        <p:spPr>
          <a:xfrm>
            <a:off x="1654102" y="3995393"/>
            <a:ext cx="2375649" cy="382587"/>
          </a:xfrm>
          <a:prstGeom prst="roundRect">
            <a:avLst>
              <a:gd name="adj" fmla="val 50000"/>
            </a:avLst>
          </a:prstGeom>
          <a:solidFill>
            <a:srgbClr val="0A2F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dirty="0"/>
              <a:t>www.untappedtalent.ca</a:t>
            </a:r>
          </a:p>
        </p:txBody>
      </p:sp>
      <p:pic>
        <p:nvPicPr>
          <p:cNvPr id="8" name="Picture 7" descr="QR Code to link: https://www.linkedin.com/company/canadian-council-on-rehabilitation-and-work-ccrw-">
            <a:extLst>
              <a:ext uri="{FF2B5EF4-FFF2-40B4-BE49-F238E27FC236}">
                <a16:creationId xmlns:a16="http://schemas.microsoft.com/office/drawing/2014/main" id="{1CC1E914-06CF-DAFD-D5E4-3660886138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7220" y="2398116"/>
            <a:ext cx="1035423" cy="1035423"/>
          </a:xfrm>
          <a:prstGeom prst="rect">
            <a:avLst/>
          </a:prstGeom>
        </p:spPr>
      </p:pic>
      <p:sp>
        <p:nvSpPr>
          <p:cNvPr id="12" name="TextBox 11">
            <a:extLst>
              <a:ext uri="{FF2B5EF4-FFF2-40B4-BE49-F238E27FC236}">
                <a16:creationId xmlns:a16="http://schemas.microsoft.com/office/drawing/2014/main" id="{BB65BFC7-E3F7-0B67-61C1-A4FCA44A1610}"/>
              </a:ext>
            </a:extLst>
          </p:cNvPr>
          <p:cNvSpPr txBox="1"/>
          <p:nvPr/>
        </p:nvSpPr>
        <p:spPr>
          <a:xfrm>
            <a:off x="5825878" y="3431081"/>
            <a:ext cx="1878106" cy="369332"/>
          </a:xfrm>
          <a:prstGeom prst="rect">
            <a:avLst/>
          </a:prstGeom>
          <a:noFill/>
        </p:spPr>
        <p:txBody>
          <a:bodyPr wrap="square" rtlCol="0">
            <a:spAutoFit/>
          </a:bodyPr>
          <a:lstStyle/>
          <a:p>
            <a:pPr algn="ctr"/>
            <a:r>
              <a:rPr lang="en-CA" b="1" dirty="0">
                <a:solidFill>
                  <a:srgbClr val="0A2F5B"/>
                </a:solidFill>
              </a:rPr>
              <a:t>Suivez le</a:t>
            </a:r>
          </a:p>
        </p:txBody>
      </p:sp>
      <p:sp>
        <p:nvSpPr>
          <p:cNvPr id="18" name="TextBox 17">
            <a:extLst>
              <a:ext uri="{FF2B5EF4-FFF2-40B4-BE49-F238E27FC236}">
                <a16:creationId xmlns:a16="http://schemas.microsoft.com/office/drawing/2014/main" id="{9CFB7CF6-6F83-2D8F-073D-3E179ACF9A43}"/>
              </a:ext>
            </a:extLst>
          </p:cNvPr>
          <p:cNvSpPr txBox="1"/>
          <p:nvPr/>
        </p:nvSpPr>
        <p:spPr>
          <a:xfrm>
            <a:off x="5993966" y="4206435"/>
            <a:ext cx="1541931" cy="369332"/>
          </a:xfrm>
          <a:prstGeom prst="rect">
            <a:avLst/>
          </a:prstGeom>
          <a:noFill/>
        </p:spPr>
        <p:txBody>
          <a:bodyPr wrap="square" rtlCol="0">
            <a:spAutoFit/>
          </a:bodyPr>
          <a:lstStyle/>
          <a:p>
            <a:pPr algn="ctr"/>
            <a:r>
              <a:rPr lang="en-CA" b="1" dirty="0">
                <a:solidFill>
                  <a:srgbClr val="0A2F5B"/>
                </a:solidFill>
              </a:rPr>
              <a:t>sur LinkedIn</a:t>
            </a:r>
          </a:p>
        </p:txBody>
      </p:sp>
      <p:sp>
        <p:nvSpPr>
          <p:cNvPr id="19" name="Content Placeholder 2">
            <a:extLst>
              <a:ext uri="{FF2B5EF4-FFF2-40B4-BE49-F238E27FC236}">
                <a16:creationId xmlns:a16="http://schemas.microsoft.com/office/drawing/2014/main" id="{947DF4E1-5E3B-E30D-BCAA-61C14FD7FE86}"/>
              </a:ext>
            </a:extLst>
          </p:cNvPr>
          <p:cNvSpPr txBox="1">
            <a:spLocks/>
          </p:cNvSpPr>
          <p:nvPr/>
        </p:nvSpPr>
        <p:spPr>
          <a:xfrm>
            <a:off x="5174661" y="4575008"/>
            <a:ext cx="3169023" cy="16538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Font typeface="Arial" panose="020B0604020202020204" pitchFamily="34" charset="0"/>
              <a:buNone/>
            </a:pPr>
            <a:r>
              <a:rPr lang="fr-FR" sz="1600" dirty="0"/>
              <a:t>Scannez le code QR ci-dessus pour suivre le CCRW sur LinkedIn. Le CCRW partage constamment des ressources et des occasions d'apprentissage sur le handicap et le travail.</a:t>
            </a:r>
            <a:endParaRPr lang="en-CA" sz="1600" dirty="0"/>
          </a:p>
        </p:txBody>
      </p:sp>
      <p:pic>
        <p:nvPicPr>
          <p:cNvPr id="27" name="Picture 26">
            <a:extLst>
              <a:ext uri="{FF2B5EF4-FFF2-40B4-BE49-F238E27FC236}">
                <a16:creationId xmlns:a16="http://schemas.microsoft.com/office/drawing/2014/main" id="{5726948D-CAA2-C047-085A-36A5B0D4FF91}"/>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l="36171"/>
          <a:stretch>
            <a:fillRect/>
          </a:stretch>
        </p:blipFill>
        <p:spPr>
          <a:xfrm flipH="1">
            <a:off x="8776544" y="2236610"/>
            <a:ext cx="3537540" cy="3694797"/>
          </a:xfrm>
          <a:prstGeom prst="rect">
            <a:avLst/>
          </a:prstGeom>
        </p:spPr>
      </p:pic>
      <p:sp>
        <p:nvSpPr>
          <p:cNvPr id="15" name="Rectangle 14">
            <a:extLst>
              <a:ext uri="{FF2B5EF4-FFF2-40B4-BE49-F238E27FC236}">
                <a16:creationId xmlns:a16="http://schemas.microsoft.com/office/drawing/2014/main" id="{CD58CE5C-D25B-9D95-BC0D-90592DFD8187}"/>
              </a:ext>
            </a:extLst>
          </p:cNvPr>
          <p:cNvSpPr/>
          <p:nvPr/>
        </p:nvSpPr>
        <p:spPr>
          <a:xfrm>
            <a:off x="0" y="1"/>
            <a:ext cx="9009529" cy="489791"/>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sz="1400" dirty="0"/>
              <a:t>Use this as an opportunity to plug any upcoming webinars you’re hosting, training in your LMS, or community events that employees can participate in.</a:t>
            </a:r>
          </a:p>
        </p:txBody>
      </p:sp>
      <p:pic>
        <p:nvPicPr>
          <p:cNvPr id="6" name="Picture 5" descr="A blue text on a black background&#10;&#10;AI-generated content may be incorrect.">
            <a:extLst>
              <a:ext uri="{FF2B5EF4-FFF2-40B4-BE49-F238E27FC236}">
                <a16:creationId xmlns:a16="http://schemas.microsoft.com/office/drawing/2014/main" id="{E46397C2-D12C-3ACB-C493-8F7439A5EE7C}"/>
              </a:ext>
            </a:extLst>
          </p:cNvPr>
          <p:cNvPicPr>
            <a:picLocks noChangeAspect="1"/>
          </p:cNvPicPr>
          <p:nvPr/>
        </p:nvPicPr>
        <p:blipFill>
          <a:blip r:embed="rId6"/>
          <a:stretch>
            <a:fillRect/>
          </a:stretch>
        </p:blipFill>
        <p:spPr>
          <a:xfrm>
            <a:off x="9346746" y="-2041"/>
            <a:ext cx="2609850" cy="885825"/>
          </a:xfrm>
          <a:prstGeom prst="rect">
            <a:avLst/>
          </a:prstGeom>
        </p:spPr>
      </p:pic>
      <p:pic>
        <p:nvPicPr>
          <p:cNvPr id="7" name="Picture 6" descr="A logo with a person holding a bag&#10;&#10;AI-generated content may be incorrect.">
            <a:extLst>
              <a:ext uri="{FF2B5EF4-FFF2-40B4-BE49-F238E27FC236}">
                <a16:creationId xmlns:a16="http://schemas.microsoft.com/office/drawing/2014/main" id="{7812B02A-4710-B365-AB53-BA77C6FA7E97}"/>
              </a:ext>
            </a:extLst>
          </p:cNvPr>
          <p:cNvPicPr>
            <a:picLocks noChangeAspect="1"/>
          </p:cNvPicPr>
          <p:nvPr/>
        </p:nvPicPr>
        <p:blipFill>
          <a:blip r:embed="rId7"/>
          <a:stretch>
            <a:fillRect/>
          </a:stretch>
        </p:blipFill>
        <p:spPr>
          <a:xfrm>
            <a:off x="6340719" y="3591656"/>
            <a:ext cx="835270" cy="788379"/>
          </a:xfrm>
          <a:prstGeom prst="rect">
            <a:avLst/>
          </a:prstGeom>
        </p:spPr>
      </p:pic>
    </p:spTree>
    <p:extLst>
      <p:ext uri="{BB962C8B-B14F-4D97-AF65-F5344CB8AC3E}">
        <p14:creationId xmlns:p14="http://schemas.microsoft.com/office/powerpoint/2010/main" val="4250181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29D6A71-B6DB-638F-8044-FA5202B5B51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7700" y="371394"/>
            <a:ext cx="9617448" cy="5836024"/>
          </a:xfrm>
          <a:prstGeom prst="rect">
            <a:avLst/>
          </a:prstGeom>
        </p:spPr>
      </p:pic>
      <p:sp>
        <p:nvSpPr>
          <p:cNvPr id="9" name="Rectangle 8">
            <a:extLst>
              <a:ext uri="{FF2B5EF4-FFF2-40B4-BE49-F238E27FC236}">
                <a16:creationId xmlns:a16="http://schemas.microsoft.com/office/drawing/2014/main" id="{4408B0DF-9031-DE18-D60C-591663A2A9A5}"/>
              </a:ext>
              <a:ext uri="{C183D7F6-B498-43B3-948B-1728B52AA6E4}">
                <adec:decorative xmlns:adec="http://schemas.microsoft.com/office/drawing/2017/decorative" val="1"/>
              </a:ext>
            </a:extLst>
          </p:cNvPr>
          <p:cNvSpPr/>
          <p:nvPr/>
        </p:nvSpPr>
        <p:spPr>
          <a:xfrm>
            <a:off x="900953" y="5320553"/>
            <a:ext cx="2810435" cy="1191665"/>
          </a:xfrm>
          <a:prstGeom prst="rect">
            <a:avLst/>
          </a:prstGeom>
          <a:solidFill>
            <a:srgbClr val="D2DE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2" name="Title 1">
            <a:extLst>
              <a:ext uri="{FF2B5EF4-FFF2-40B4-BE49-F238E27FC236}">
                <a16:creationId xmlns:a16="http://schemas.microsoft.com/office/drawing/2014/main" id="{98B7F12D-922A-689F-A238-9D112C281C2B}"/>
              </a:ext>
            </a:extLst>
          </p:cNvPr>
          <p:cNvSpPr>
            <a:spLocks noGrp="1"/>
          </p:cNvSpPr>
          <p:nvPr>
            <p:ph type="title"/>
          </p:nvPr>
        </p:nvSpPr>
        <p:spPr>
          <a:xfrm>
            <a:off x="797858" y="1357184"/>
            <a:ext cx="5120341" cy="3785652"/>
          </a:xfrm>
        </p:spPr>
        <p:txBody>
          <a:bodyPr wrap="square">
            <a:spAutoFit/>
          </a:bodyPr>
          <a:lstStyle/>
          <a:p>
            <a:pPr>
              <a:lnSpc>
                <a:spcPct val="100000"/>
              </a:lnSpc>
            </a:pPr>
            <a:r>
              <a:rPr lang="fr-FR" sz="6000" dirty="0">
                <a:solidFill>
                  <a:srgbClr val="0A2F5B"/>
                </a:solidFill>
              </a:rPr>
              <a:t>Formation sur l'assurance face au</a:t>
            </a:r>
            <a:r>
              <a:rPr lang="fr-FR" sz="6000" b="1" dirty="0">
                <a:solidFill>
                  <a:srgbClr val="0A2F5B"/>
                </a:solidFill>
              </a:rPr>
              <a:t> handicap</a:t>
            </a:r>
            <a:endParaRPr lang="en-CA" sz="6000" b="1" dirty="0">
              <a:solidFill>
                <a:srgbClr val="0A2F5B"/>
              </a:solidFill>
            </a:endParaRPr>
          </a:p>
        </p:txBody>
      </p:sp>
      <p:pic>
        <p:nvPicPr>
          <p:cNvPr id="5" name="Picture 4">
            <a:extLst>
              <a:ext uri="{FF2B5EF4-FFF2-40B4-BE49-F238E27FC236}">
                <a16:creationId xmlns:a16="http://schemas.microsoft.com/office/drawing/2014/main" id="{359EA67A-7824-8DB6-C322-94ECBE1E739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900953" y="181926"/>
            <a:ext cx="1181847" cy="1181847"/>
          </a:xfrm>
          <a:prstGeom prst="rect">
            <a:avLst/>
          </a:prstGeom>
        </p:spPr>
      </p:pic>
      <p:sp>
        <p:nvSpPr>
          <p:cNvPr id="10" name="TextBox 9">
            <a:extLst>
              <a:ext uri="{FF2B5EF4-FFF2-40B4-BE49-F238E27FC236}">
                <a16:creationId xmlns:a16="http://schemas.microsoft.com/office/drawing/2014/main" id="{B75406AF-52DA-5B04-CEFE-4074A3229FAF}"/>
              </a:ext>
            </a:extLst>
          </p:cNvPr>
          <p:cNvSpPr txBox="1"/>
          <p:nvPr/>
        </p:nvSpPr>
        <p:spPr>
          <a:xfrm>
            <a:off x="1057005" y="5454720"/>
            <a:ext cx="2163053" cy="923330"/>
          </a:xfrm>
          <a:prstGeom prst="rect">
            <a:avLst/>
          </a:prstGeom>
          <a:noFill/>
        </p:spPr>
        <p:txBody>
          <a:bodyPr wrap="square" rtlCol="0">
            <a:spAutoFit/>
          </a:bodyPr>
          <a:lstStyle/>
          <a:p>
            <a:r>
              <a:rPr lang="fr-FR" dirty="0"/>
              <a:t>Obtenez votre badge numérique dès aujourd'hui !</a:t>
            </a:r>
            <a:endParaRPr lang="en-CA" dirty="0"/>
          </a:p>
        </p:txBody>
      </p:sp>
      <p:pic>
        <p:nvPicPr>
          <p:cNvPr id="8" name="Picture 7" descr="Disability Confident Leader Badge">
            <a:extLst>
              <a:ext uri="{FF2B5EF4-FFF2-40B4-BE49-F238E27FC236}">
                <a16:creationId xmlns:a16="http://schemas.microsoft.com/office/drawing/2014/main" id="{23683228-3102-FF29-ABA7-66CA228E08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64541" y="5088642"/>
            <a:ext cx="1682767" cy="1682767"/>
          </a:xfrm>
          <a:prstGeom prst="rect">
            <a:avLst/>
          </a:prstGeom>
        </p:spPr>
      </p:pic>
    </p:spTree>
    <p:extLst>
      <p:ext uri="{BB962C8B-B14F-4D97-AF65-F5344CB8AC3E}">
        <p14:creationId xmlns:p14="http://schemas.microsoft.com/office/powerpoint/2010/main" val="4163303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 name="Picture 9" descr="Learn more at RickHansen.com/Courses&#10;&#10;Rick Hansen Foundation | Accessibility Certification">
            <a:extLst>
              <a:ext uri="{FF2B5EF4-FFF2-40B4-BE49-F238E27FC236}">
                <a16:creationId xmlns:a16="http://schemas.microsoft.com/office/drawing/2014/main" id="{E1C0F9BC-475C-DCC5-2DC2-51DD0FD2AE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Rectangle 3">
            <a:extLst>
              <a:ext uri="{FF2B5EF4-FFF2-40B4-BE49-F238E27FC236}">
                <a16:creationId xmlns:a16="http://schemas.microsoft.com/office/drawing/2014/main" id="{04B59978-D142-470F-8C39-6F326EEF75C6}"/>
              </a:ext>
              <a:ext uri="{C183D7F6-B498-43B3-948B-1728B52AA6E4}">
                <adec:decorative xmlns:adec="http://schemas.microsoft.com/office/drawing/2017/decorative" val="1"/>
              </a:ext>
            </a:extLst>
          </p:cNvPr>
          <p:cNvSpPr/>
          <p:nvPr/>
        </p:nvSpPr>
        <p:spPr>
          <a:xfrm>
            <a:off x="-1" y="0"/>
            <a:ext cx="12192001" cy="6226629"/>
          </a:xfrm>
          <a:prstGeom prst="rect">
            <a:avLst/>
          </a:prstGeom>
          <a:solidFill>
            <a:srgbClr val="1765AD"/>
          </a:solidFill>
          <a:ln w="12700">
            <a:noFill/>
            <a:miter lim="400000"/>
          </a:ln>
        </p:spPr>
        <p:txBody>
          <a:bodyPr lIns="45719" rIns="45719" anchor="ctr"/>
          <a:lstStyle/>
          <a:p>
            <a:pPr>
              <a:defRPr>
                <a:solidFill>
                  <a:srgbClr val="FFFFFF"/>
                </a:solidFill>
              </a:defRPr>
            </a:pPr>
            <a:endParaRPr lang="en-US" dirty="0"/>
          </a:p>
        </p:txBody>
      </p:sp>
      <p:pic>
        <p:nvPicPr>
          <p:cNvPr id="9" name="Picture 4" descr="A group of people sitting at a table&#10;&#10;Description generated with very high confidence">
            <a:extLst>
              <a:ext uri="{FF2B5EF4-FFF2-40B4-BE49-F238E27FC236}">
                <a16:creationId xmlns:a16="http://schemas.microsoft.com/office/drawing/2014/main" id="{6A345855-7898-3A4A-B9B9-6CC50C9B3B3E}"/>
              </a:ext>
            </a:extLst>
          </p:cNvPr>
          <p:cNvPicPr>
            <a:picLocks noChangeAspect="1"/>
          </p:cNvPicPr>
          <p:nvPr/>
        </p:nvPicPr>
        <p:blipFill rotWithShape="1">
          <a:blip r:embed="rId4"/>
          <a:srcRect l="3778" t="-40" r="5414" b="3039"/>
          <a:stretch/>
        </p:blipFill>
        <p:spPr>
          <a:xfrm>
            <a:off x="7424995" y="-2584"/>
            <a:ext cx="4767005" cy="6226629"/>
          </a:xfrm>
          <a:prstGeom prst="rect">
            <a:avLst/>
          </a:prstGeom>
        </p:spPr>
      </p:pic>
      <p:sp>
        <p:nvSpPr>
          <p:cNvPr id="6" name="TextBox 5">
            <a:extLst>
              <a:ext uri="{FF2B5EF4-FFF2-40B4-BE49-F238E27FC236}">
                <a16:creationId xmlns:a16="http://schemas.microsoft.com/office/drawing/2014/main" id="{06350F82-B4DB-4A9A-A5D6-6EDD620FB173}"/>
              </a:ext>
            </a:extLst>
          </p:cNvPr>
          <p:cNvSpPr txBox="1"/>
          <p:nvPr/>
        </p:nvSpPr>
        <p:spPr>
          <a:xfrm>
            <a:off x="582016" y="261289"/>
            <a:ext cx="6944851" cy="7694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nchor="t">
            <a:spAutoFit/>
          </a:bodyPr>
          <a:lstStyle/>
          <a:p>
            <a:pPr>
              <a:defRPr sz="4200" b="1">
                <a:solidFill>
                  <a:srgbClr val="FFFFFF"/>
                </a:solidFill>
              </a:defRPr>
            </a:pPr>
            <a:r>
              <a:rPr lang="en-US" sz="4400" dirty="0">
                <a:latin typeface="+mj-lt"/>
              </a:rPr>
              <a:t>Formations de la FRH</a:t>
            </a:r>
          </a:p>
        </p:txBody>
      </p:sp>
      <p:sp>
        <p:nvSpPr>
          <p:cNvPr id="3" name="TextBox 2">
            <a:extLst>
              <a:ext uri="{FF2B5EF4-FFF2-40B4-BE49-F238E27FC236}">
                <a16:creationId xmlns:a16="http://schemas.microsoft.com/office/drawing/2014/main" id="{81FB79F0-BE41-4DC8-9B97-97D1E5FF4960}"/>
              </a:ext>
            </a:extLst>
          </p:cNvPr>
          <p:cNvSpPr txBox="1"/>
          <p:nvPr/>
        </p:nvSpPr>
        <p:spPr>
          <a:xfrm>
            <a:off x="317994" y="6340221"/>
            <a:ext cx="6959094" cy="338554"/>
          </a:xfrm>
          <a:prstGeom prst="rect">
            <a:avLst/>
          </a:prstGeom>
          <a:noFill/>
        </p:spPr>
        <p:txBody>
          <a:bodyPr wrap="square" rtlCol="0">
            <a:spAutoFit/>
          </a:bodyPr>
          <a:lstStyle/>
          <a:p>
            <a:r>
              <a:rPr lang="en-US" sz="1600" dirty="0">
                <a:solidFill>
                  <a:schemeClr val="bg1"/>
                </a:solidFill>
                <a:ea typeface="Calibri"/>
                <a:cs typeface="Calibri"/>
              </a:rPr>
              <a:t>Pour </a:t>
            </a:r>
            <a:r>
              <a:rPr lang="en-US" sz="1600" dirty="0" err="1">
                <a:solidFill>
                  <a:schemeClr val="bg1"/>
                </a:solidFill>
                <a:ea typeface="Calibri"/>
                <a:cs typeface="Calibri"/>
              </a:rPr>
              <a:t>en</a:t>
            </a:r>
            <a:r>
              <a:rPr lang="en-US" sz="1600" dirty="0">
                <a:solidFill>
                  <a:schemeClr val="bg1"/>
                </a:solidFill>
                <a:ea typeface="Calibri"/>
                <a:cs typeface="Calibri"/>
              </a:rPr>
              <a:t> savoir plus : </a:t>
            </a:r>
            <a:r>
              <a:rPr lang="en-US" sz="1600" b="1" dirty="0">
                <a:solidFill>
                  <a:schemeClr val="bg1"/>
                </a:solidFill>
                <a:ea typeface="+mn-lt"/>
                <a:cs typeface="+mn-lt"/>
              </a:rPr>
              <a:t>RickHansen.com/Courses</a:t>
            </a:r>
          </a:p>
        </p:txBody>
      </p:sp>
      <p:pic>
        <p:nvPicPr>
          <p:cNvPr id="7" name="Picture 25" descr="A picture containing drawing, table&#10;&#10;Description generated with very high confidence">
            <a:extLst>
              <a:ext uri="{FF2B5EF4-FFF2-40B4-BE49-F238E27FC236}">
                <a16:creationId xmlns:a16="http://schemas.microsoft.com/office/drawing/2014/main" id="{02290C9E-5246-4EBB-AA3A-B2119EF9473D}"/>
              </a:ext>
            </a:extLst>
          </p:cNvPr>
          <p:cNvPicPr>
            <a:picLocks noChangeAspect="1"/>
          </p:cNvPicPr>
          <p:nvPr/>
        </p:nvPicPr>
        <p:blipFill>
          <a:blip r:embed="rId5"/>
          <a:stretch>
            <a:fillRect/>
          </a:stretch>
        </p:blipFill>
        <p:spPr>
          <a:xfrm>
            <a:off x="6720442" y="1989012"/>
            <a:ext cx="1240293" cy="1231054"/>
          </a:xfrm>
          <a:prstGeom prst="rect">
            <a:avLst/>
          </a:prstGeom>
          <a:effectLst>
            <a:outerShdw blurRad="50800" dist="38100" dir="2700000" algn="tl" rotWithShape="0">
              <a:prstClr val="black">
                <a:alpha val="40000"/>
              </a:prstClr>
            </a:outerShdw>
          </a:effectLst>
        </p:spPr>
      </p:pic>
      <p:sp>
        <p:nvSpPr>
          <p:cNvPr id="4" name="TextBox 4">
            <a:extLst>
              <a:ext uri="{FF2B5EF4-FFF2-40B4-BE49-F238E27FC236}">
                <a16:creationId xmlns:a16="http://schemas.microsoft.com/office/drawing/2014/main" id="{0B8FC2FA-8EBD-4459-8159-690BBB53D4B4}"/>
              </a:ext>
            </a:extLst>
          </p:cNvPr>
          <p:cNvSpPr txBox="1"/>
          <p:nvPr/>
        </p:nvSpPr>
        <p:spPr>
          <a:xfrm>
            <a:off x="582016" y="4512669"/>
            <a:ext cx="6138426" cy="18748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45719" tIns="45719" rIns="45719" bIns="45719" numCol="1" spcCol="3810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2300"/>
              </a:lnSpc>
              <a:spcAft>
                <a:spcPts val="1200"/>
              </a:spcAft>
            </a:pPr>
            <a:r>
              <a:rPr lang="fr-FR" b="1" dirty="0">
                <a:solidFill>
                  <a:schemeClr val="bg1"/>
                </a:solidFill>
              </a:rPr>
              <a:t>Formation professionnelle de la FRH : </a:t>
            </a:r>
          </a:p>
          <a:p>
            <a:pPr>
              <a:lnSpc>
                <a:spcPts val="2300"/>
              </a:lnSpc>
              <a:spcAft>
                <a:spcPts val="1200"/>
              </a:spcAft>
            </a:pPr>
            <a:r>
              <a:rPr lang="fr-FR" dirty="0">
                <a:solidFill>
                  <a:schemeClr val="bg1"/>
                </a:solidFill>
              </a:rPr>
              <a:t>Un cours en ligne de 8 semaines qui fournit aux participants les compétences et les connaissances fondamentales requises pour évaluer un site selon la méthodologie de la FRH. Préalables requis.</a:t>
            </a:r>
            <a:endParaRPr lang="en-US" dirty="0">
              <a:solidFill>
                <a:schemeClr val="bg1"/>
              </a:solidFill>
            </a:endParaRPr>
          </a:p>
        </p:txBody>
      </p:sp>
      <p:sp>
        <p:nvSpPr>
          <p:cNvPr id="11" name="TextBox 1">
            <a:extLst>
              <a:ext uri="{FF2B5EF4-FFF2-40B4-BE49-F238E27FC236}">
                <a16:creationId xmlns:a16="http://schemas.microsoft.com/office/drawing/2014/main" id="{212CB0FF-95E0-4FF3-AB2B-191ED05E0F49}"/>
              </a:ext>
            </a:extLst>
          </p:cNvPr>
          <p:cNvSpPr txBox="1"/>
          <p:nvPr/>
        </p:nvSpPr>
        <p:spPr>
          <a:xfrm>
            <a:off x="582016" y="1113973"/>
            <a:ext cx="6047384" cy="18748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45719" tIns="45719" rIns="45719" bIns="45719" numCol="1" spcCol="3810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2300"/>
              </a:lnSpc>
              <a:spcAft>
                <a:spcPts val="1200"/>
              </a:spcAft>
            </a:pPr>
            <a:r>
              <a:rPr lang="fr-FR" b="1" dirty="0">
                <a:solidFill>
                  <a:schemeClr val="bg1"/>
                </a:solidFill>
              </a:rPr>
              <a:t>Formation FRH sur l'inclusion et l'accessibilité : </a:t>
            </a:r>
          </a:p>
          <a:p>
            <a:pPr>
              <a:lnSpc>
                <a:spcPts val="2300"/>
              </a:lnSpc>
              <a:spcAft>
                <a:spcPts val="1200"/>
              </a:spcAft>
            </a:pPr>
            <a:r>
              <a:rPr lang="fr-FR" dirty="0">
                <a:solidFill>
                  <a:schemeClr val="bg1"/>
                </a:solidFill>
              </a:rPr>
              <a:t>Un cours d'une heure en mode autodidacte, conçu pour aider les organisations à susciter des changements positifs en faisant de l'accès et de l'inclusion la pierre angulaire de leur culture.</a:t>
            </a:r>
            <a:endParaRPr lang="en-US" dirty="0">
              <a:solidFill>
                <a:schemeClr val="bg1"/>
              </a:solidFill>
            </a:endParaRPr>
          </a:p>
        </p:txBody>
      </p:sp>
      <p:sp>
        <p:nvSpPr>
          <p:cNvPr id="12" name="TextBox 9">
            <a:extLst>
              <a:ext uri="{FF2B5EF4-FFF2-40B4-BE49-F238E27FC236}">
                <a16:creationId xmlns:a16="http://schemas.microsoft.com/office/drawing/2014/main" id="{5F4FAFA4-2686-46B6-8D63-3429006F3A2F}"/>
              </a:ext>
            </a:extLst>
          </p:cNvPr>
          <p:cNvSpPr txBox="1"/>
          <p:nvPr/>
        </p:nvSpPr>
        <p:spPr>
          <a:xfrm>
            <a:off x="582016" y="2813321"/>
            <a:ext cx="6047384" cy="18748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45719" tIns="45719" rIns="45719" bIns="45719" numCol="1" spcCol="3810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2300"/>
              </a:lnSpc>
              <a:spcAft>
                <a:spcPts val="1200"/>
              </a:spcAft>
            </a:pPr>
            <a:r>
              <a:rPr lang="fr-FR" b="1" dirty="0">
                <a:solidFill>
                  <a:schemeClr val="bg1"/>
                </a:solidFill>
              </a:rPr>
              <a:t>Formation sur les principes fondamentaux de la FRH :</a:t>
            </a:r>
          </a:p>
          <a:p>
            <a:pPr>
              <a:lnSpc>
                <a:spcPts val="2300"/>
              </a:lnSpc>
              <a:spcAft>
                <a:spcPts val="1200"/>
              </a:spcAft>
            </a:pPr>
            <a:r>
              <a:rPr lang="fr-FR" dirty="0">
                <a:solidFill>
                  <a:schemeClr val="bg1"/>
                </a:solidFill>
              </a:rPr>
              <a:t>Un cours interactif de 4 semaines, à suivre à son propre rythme, qui offre aux apprenants des connaissances de base sur la manière de rendre nos espaces physiques plus accessibles. Aucun préalable requis.</a:t>
            </a:r>
            <a:endParaRPr lang="en-US" dirty="0">
              <a:solidFill>
                <a:schemeClr val="bg1"/>
              </a:solidFill>
            </a:endParaRPr>
          </a:p>
        </p:txBody>
      </p:sp>
    </p:spTree>
    <p:extLst>
      <p:ext uri="{BB962C8B-B14F-4D97-AF65-F5344CB8AC3E}">
        <p14:creationId xmlns:p14="http://schemas.microsoft.com/office/powerpoint/2010/main" val="3811181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4D79C-4097-D440-0F2E-DD267C771AC5}"/>
              </a:ext>
            </a:extLst>
          </p:cNvPr>
          <p:cNvSpPr>
            <a:spLocks noGrp="1"/>
          </p:cNvSpPr>
          <p:nvPr>
            <p:ph type="title"/>
          </p:nvPr>
        </p:nvSpPr>
        <p:spPr>
          <a:xfrm>
            <a:off x="556452" y="449268"/>
            <a:ext cx="10515600" cy="1325563"/>
          </a:xfrm>
        </p:spPr>
        <p:txBody>
          <a:bodyPr/>
          <a:lstStyle/>
          <a:p>
            <a:r>
              <a:rPr lang="en-CA" b="1" dirty="0"/>
              <a:t>Faire </a:t>
            </a:r>
            <a:r>
              <a:rPr lang="en-CA" b="1" dirty="0" err="1"/>
              <a:t>notre</a:t>
            </a:r>
            <a:r>
              <a:rPr lang="en-CA" b="1" dirty="0"/>
              <a:t> part</a:t>
            </a:r>
          </a:p>
        </p:txBody>
      </p:sp>
      <p:sp>
        <p:nvSpPr>
          <p:cNvPr id="3" name="Content Placeholder 2">
            <a:extLst>
              <a:ext uri="{FF2B5EF4-FFF2-40B4-BE49-F238E27FC236}">
                <a16:creationId xmlns:a16="http://schemas.microsoft.com/office/drawing/2014/main" id="{2DD6A7B5-35BA-4CF8-B54E-3DE91989FA2C}"/>
              </a:ext>
            </a:extLst>
          </p:cNvPr>
          <p:cNvSpPr>
            <a:spLocks noGrp="1"/>
          </p:cNvSpPr>
          <p:nvPr>
            <p:ph idx="1"/>
          </p:nvPr>
        </p:nvSpPr>
        <p:spPr>
          <a:xfrm>
            <a:off x="556452" y="1749725"/>
            <a:ext cx="6173483" cy="4292786"/>
          </a:xfrm>
        </p:spPr>
        <p:txBody>
          <a:bodyPr vert="horz" lIns="91440" tIns="45720" rIns="91440" bIns="45720" rtlCol="0" anchor="t">
            <a:noAutofit/>
          </a:bodyPr>
          <a:lstStyle/>
          <a:p>
            <a:pPr marL="0" indent="0">
              <a:lnSpc>
                <a:spcPct val="100000"/>
              </a:lnSpc>
              <a:buNone/>
            </a:pPr>
            <a:r>
              <a:rPr lang="fr-FR" sz="1800" dirty="0"/>
              <a:t>En tant qu’entreprise, nous nous engageons à travailler sur les cinq aspects d’un employeur ayant de l'assurance face au handicap :</a:t>
            </a:r>
            <a:endParaRPr lang="fr-FR" sz="1800" dirty="0">
              <a:cs typeface="Arial"/>
            </a:endParaRPr>
          </a:p>
          <a:p>
            <a:pPr marL="342900" indent="-342900">
              <a:lnSpc>
                <a:spcPct val="100000"/>
              </a:lnSpc>
              <a:buFont typeface="+mj-lt"/>
              <a:buAutoNum type="arabicPeriod"/>
            </a:pPr>
            <a:r>
              <a:rPr lang="fr-FR" sz="1800" dirty="0"/>
              <a:t>Comprendre comment le handicap touche chaque aspect de nos activités.</a:t>
            </a:r>
            <a:endParaRPr lang="fr-FR" sz="1800" dirty="0">
              <a:cs typeface="Arial"/>
            </a:endParaRPr>
          </a:p>
          <a:p>
            <a:pPr marL="342900" indent="-342900">
              <a:lnSpc>
                <a:spcPct val="100000"/>
              </a:lnSpc>
              <a:buFont typeface="+mj-lt"/>
              <a:buAutoNum type="arabicPeriod"/>
            </a:pPr>
            <a:r>
              <a:rPr lang="fr-FR" sz="1800" dirty="0"/>
              <a:t>Apprendre directement auprès des personnes en situation de handicap et mettre ces apprentissages en action.</a:t>
            </a:r>
            <a:endParaRPr lang="fr-FR" sz="1800" dirty="0">
              <a:cs typeface="Arial"/>
            </a:endParaRPr>
          </a:p>
          <a:p>
            <a:pPr marL="342900" indent="-342900">
              <a:lnSpc>
                <a:spcPct val="100000"/>
              </a:lnSpc>
              <a:buFont typeface="+mj-lt"/>
              <a:buAutoNum type="arabicPeriod"/>
            </a:pPr>
            <a:r>
              <a:rPr lang="fr-FR" sz="1800" dirty="0"/>
              <a:t>Repérer, aborder et éliminer les obstacles pour toutes les personnes en situation de handicap.</a:t>
            </a:r>
            <a:endParaRPr lang="fr-FR" sz="1800" dirty="0">
              <a:cs typeface="Arial"/>
            </a:endParaRPr>
          </a:p>
          <a:p>
            <a:pPr marL="342900" indent="-342900">
              <a:lnSpc>
                <a:spcPct val="100000"/>
              </a:lnSpc>
              <a:buFont typeface="+mj-lt"/>
              <a:buAutoNum type="arabicPeriod"/>
            </a:pPr>
            <a:r>
              <a:rPr lang="fr-FR" sz="1800" dirty="0"/>
              <a:t>Fournir des mesures d'adaptation pour permettre aux collègues de contribuer pleinement à l'entreprise.</a:t>
            </a:r>
            <a:endParaRPr lang="fr-FR" sz="1800" dirty="0">
              <a:cs typeface="Arial"/>
            </a:endParaRPr>
          </a:p>
          <a:p>
            <a:pPr marL="342900" indent="-342900">
              <a:lnSpc>
                <a:spcPct val="100000"/>
              </a:lnSpc>
              <a:buFont typeface="+mj-lt"/>
              <a:buAutoNum type="arabicPeriod"/>
            </a:pPr>
            <a:r>
              <a:rPr lang="fr-FR" sz="1800" dirty="0"/>
              <a:t>Ne pas faire de suppositions sur ce que les gens peuvent faire en se basant sur une étiquette.</a:t>
            </a:r>
            <a:endParaRPr lang="en-US" sz="1800">
              <a:cs typeface="Arial"/>
            </a:endParaRPr>
          </a:p>
        </p:txBody>
      </p:sp>
      <p:sp>
        <p:nvSpPr>
          <p:cNvPr id="4" name="Rectangle 3">
            <a:extLst>
              <a:ext uri="{FF2B5EF4-FFF2-40B4-BE49-F238E27FC236}">
                <a16:creationId xmlns:a16="http://schemas.microsoft.com/office/drawing/2014/main" id="{65213199-4CA2-42D5-6CBA-EF0628C784DA}"/>
              </a:ext>
              <a:ext uri="{C183D7F6-B498-43B3-948B-1728B52AA6E4}">
                <adec:decorative xmlns:adec="http://schemas.microsoft.com/office/drawing/2017/decorative" val="1"/>
              </a:ext>
            </a:extLst>
          </p:cNvPr>
          <p:cNvSpPr/>
          <p:nvPr/>
        </p:nvSpPr>
        <p:spPr>
          <a:xfrm>
            <a:off x="7267074" y="1872705"/>
            <a:ext cx="4368474" cy="3210466"/>
          </a:xfrm>
          <a:prstGeom prst="rect">
            <a:avLst/>
          </a:prstGeom>
          <a:solidFill>
            <a:srgbClr val="D2DE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Content Placeholder 2">
            <a:extLst>
              <a:ext uri="{FF2B5EF4-FFF2-40B4-BE49-F238E27FC236}">
                <a16:creationId xmlns:a16="http://schemas.microsoft.com/office/drawing/2014/main" id="{CCF01F92-6667-331C-B14E-3B584B25ED64}"/>
              </a:ext>
            </a:extLst>
          </p:cNvPr>
          <p:cNvSpPr txBox="1">
            <a:spLocks/>
          </p:cNvSpPr>
          <p:nvPr/>
        </p:nvSpPr>
        <p:spPr>
          <a:xfrm>
            <a:off x="7469574" y="2033125"/>
            <a:ext cx="3920321" cy="318489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fr-FR" sz="1800" b="1" dirty="0"/>
              <a:t>Nos objectifs ou initiatives en cours pour y parvenir :</a:t>
            </a:r>
            <a:endParaRPr lang="en-CA" sz="1800" dirty="0">
              <a:cs typeface="Arial"/>
            </a:endParaRPr>
          </a:p>
          <a:p>
            <a:pPr marL="342900" indent="-342900">
              <a:lnSpc>
                <a:spcPct val="100000"/>
              </a:lnSpc>
              <a:buFont typeface="+mj-lt"/>
              <a:buAutoNum type="arabicPeriod"/>
            </a:pPr>
            <a:r>
              <a:rPr lang="en-CA" sz="1800" dirty="0"/>
              <a:t> </a:t>
            </a:r>
            <a:endParaRPr lang="en-CA" sz="1800" dirty="0">
              <a:cs typeface="Arial"/>
            </a:endParaRPr>
          </a:p>
          <a:p>
            <a:pPr marL="342900" indent="-342900">
              <a:lnSpc>
                <a:spcPct val="100000"/>
              </a:lnSpc>
              <a:buFont typeface="+mj-lt"/>
              <a:buAutoNum type="arabicPeriod"/>
            </a:pPr>
            <a:r>
              <a:rPr lang="en-CA" sz="1800" dirty="0"/>
              <a:t> </a:t>
            </a:r>
            <a:endParaRPr lang="en-CA" sz="1800" dirty="0">
              <a:cs typeface="Arial"/>
            </a:endParaRPr>
          </a:p>
          <a:p>
            <a:pPr marL="342900" indent="-342900">
              <a:lnSpc>
                <a:spcPct val="100000"/>
              </a:lnSpc>
              <a:buFont typeface="+mj-lt"/>
              <a:buAutoNum type="arabicPeriod"/>
            </a:pPr>
            <a:r>
              <a:rPr lang="en-CA" sz="1800" dirty="0"/>
              <a:t> </a:t>
            </a:r>
            <a:endParaRPr lang="en-CA" sz="1800" dirty="0">
              <a:cs typeface="Arial"/>
            </a:endParaRPr>
          </a:p>
          <a:p>
            <a:pPr marL="342900" indent="-342900">
              <a:lnSpc>
                <a:spcPct val="100000"/>
              </a:lnSpc>
              <a:buFont typeface="+mj-lt"/>
              <a:buAutoNum type="arabicPeriod"/>
            </a:pPr>
            <a:r>
              <a:rPr lang="en-CA" sz="1800" dirty="0"/>
              <a:t> </a:t>
            </a:r>
            <a:endParaRPr lang="en-CA" sz="1800" dirty="0">
              <a:cs typeface="Arial"/>
            </a:endParaRPr>
          </a:p>
          <a:p>
            <a:pPr marL="342900" indent="-342900">
              <a:lnSpc>
                <a:spcPct val="100000"/>
              </a:lnSpc>
              <a:buFont typeface="+mj-lt"/>
              <a:buAutoNum type="arabicPeriod"/>
            </a:pPr>
            <a:r>
              <a:rPr lang="en-CA" sz="1800" dirty="0"/>
              <a:t> </a:t>
            </a:r>
            <a:endParaRPr lang="en-CA" sz="1800" dirty="0">
              <a:cs typeface="Arial"/>
            </a:endParaRPr>
          </a:p>
        </p:txBody>
      </p:sp>
      <p:pic>
        <p:nvPicPr>
          <p:cNvPr id="6" name="Picture 5" descr="A blue text on a black background&#10;&#10;AI-generated content may be incorrect.">
            <a:extLst>
              <a:ext uri="{FF2B5EF4-FFF2-40B4-BE49-F238E27FC236}">
                <a16:creationId xmlns:a16="http://schemas.microsoft.com/office/drawing/2014/main" id="{986F17D9-50C0-FC49-B598-9DA623AC67A9}"/>
              </a:ext>
            </a:extLst>
          </p:cNvPr>
          <p:cNvPicPr>
            <a:picLocks noChangeAspect="1"/>
          </p:cNvPicPr>
          <p:nvPr/>
        </p:nvPicPr>
        <p:blipFill>
          <a:blip r:embed="rId3"/>
          <a:stretch>
            <a:fillRect/>
          </a:stretch>
        </p:blipFill>
        <p:spPr>
          <a:xfrm>
            <a:off x="9346746" y="-2041"/>
            <a:ext cx="2609850" cy="885825"/>
          </a:xfrm>
          <a:prstGeom prst="rect">
            <a:avLst/>
          </a:prstGeom>
        </p:spPr>
      </p:pic>
    </p:spTree>
    <p:extLst>
      <p:ext uri="{BB962C8B-B14F-4D97-AF65-F5344CB8AC3E}">
        <p14:creationId xmlns:p14="http://schemas.microsoft.com/office/powerpoint/2010/main" val="18091717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02F35-A680-7DEA-0E30-352524EAC9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27E38B-3751-36D4-82DB-166CA8FD84F3}"/>
              </a:ext>
            </a:extLst>
          </p:cNvPr>
          <p:cNvSpPr>
            <a:spLocks noGrp="1"/>
          </p:cNvSpPr>
          <p:nvPr>
            <p:ph type="title"/>
          </p:nvPr>
        </p:nvSpPr>
        <p:spPr>
          <a:xfrm>
            <a:off x="613612" y="365125"/>
            <a:ext cx="10515600" cy="1325563"/>
          </a:xfrm>
        </p:spPr>
        <p:txBody>
          <a:bodyPr/>
          <a:lstStyle/>
          <a:p>
            <a:r>
              <a:rPr lang="en-CA" b="1" dirty="0"/>
              <a:t>Faire </a:t>
            </a:r>
            <a:r>
              <a:rPr lang="en-CA" b="1" dirty="0" err="1"/>
              <a:t>votre</a:t>
            </a:r>
            <a:r>
              <a:rPr lang="en-CA" b="1" dirty="0"/>
              <a:t> part</a:t>
            </a:r>
          </a:p>
        </p:txBody>
      </p:sp>
      <p:sp>
        <p:nvSpPr>
          <p:cNvPr id="3" name="Content Placeholder 2">
            <a:extLst>
              <a:ext uri="{FF2B5EF4-FFF2-40B4-BE49-F238E27FC236}">
                <a16:creationId xmlns:a16="http://schemas.microsoft.com/office/drawing/2014/main" id="{4AD9D996-C38F-30F9-E235-6C75DEAED115}"/>
              </a:ext>
            </a:extLst>
          </p:cNvPr>
          <p:cNvSpPr>
            <a:spLocks noGrp="1"/>
          </p:cNvSpPr>
          <p:nvPr>
            <p:ph idx="1"/>
          </p:nvPr>
        </p:nvSpPr>
        <p:spPr>
          <a:xfrm>
            <a:off x="613612" y="1612070"/>
            <a:ext cx="6369423" cy="2587752"/>
          </a:xfrm>
        </p:spPr>
        <p:txBody>
          <a:bodyPr vert="horz" lIns="91440" tIns="45720" rIns="91440" bIns="45720" rtlCol="0" anchor="t">
            <a:normAutofit/>
          </a:bodyPr>
          <a:lstStyle/>
          <a:p>
            <a:pPr>
              <a:lnSpc>
                <a:spcPct val="100000"/>
              </a:lnSpc>
            </a:pPr>
            <a:r>
              <a:rPr lang="fr-FR" sz="1800" dirty="0"/>
              <a:t>Nous espérons que vous avez réfléchi aux mythes présentés et que vous profiterez des occasions d'apprentissage. </a:t>
            </a:r>
            <a:endParaRPr lang="fr-FR" sz="1800" dirty="0">
              <a:cs typeface="Arial"/>
            </a:endParaRPr>
          </a:p>
          <a:p>
            <a:pPr>
              <a:lnSpc>
                <a:spcPct val="100000"/>
              </a:lnSpc>
            </a:pPr>
            <a:r>
              <a:rPr lang="fr-FR" sz="1800" dirty="0"/>
              <a:t>Investir dans votre compréhension et vos connaissances sur le handicap en milieu de travail aide à éliminer certains des obstacles à l'accessibilité les plus courants.</a:t>
            </a:r>
            <a:endParaRPr lang="en-CA" sz="1800">
              <a:cs typeface="Arial"/>
            </a:endParaRPr>
          </a:p>
        </p:txBody>
      </p:sp>
      <p:sp>
        <p:nvSpPr>
          <p:cNvPr id="4" name="Rectangle 3">
            <a:extLst>
              <a:ext uri="{FF2B5EF4-FFF2-40B4-BE49-F238E27FC236}">
                <a16:creationId xmlns:a16="http://schemas.microsoft.com/office/drawing/2014/main" id="{07980924-8AC0-485A-6D0F-CFF18C925261}"/>
              </a:ext>
              <a:ext uri="{C183D7F6-B498-43B3-948B-1728B52AA6E4}">
                <adec:decorative xmlns:adec="http://schemas.microsoft.com/office/drawing/2017/decorative" val="1"/>
              </a:ext>
            </a:extLst>
          </p:cNvPr>
          <p:cNvSpPr/>
          <p:nvPr/>
        </p:nvSpPr>
        <p:spPr>
          <a:xfrm>
            <a:off x="613613" y="3640456"/>
            <a:ext cx="6369423" cy="2852418"/>
          </a:xfrm>
          <a:prstGeom prst="rect">
            <a:avLst/>
          </a:prstGeom>
          <a:solidFill>
            <a:srgbClr val="D2DE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Content Placeholder 2">
            <a:extLst>
              <a:ext uri="{FF2B5EF4-FFF2-40B4-BE49-F238E27FC236}">
                <a16:creationId xmlns:a16="http://schemas.microsoft.com/office/drawing/2014/main" id="{6500CBF2-95BD-45D4-1774-354C39CBF933}"/>
              </a:ext>
            </a:extLst>
          </p:cNvPr>
          <p:cNvSpPr txBox="1">
            <a:spLocks/>
          </p:cNvSpPr>
          <p:nvPr/>
        </p:nvSpPr>
        <p:spPr>
          <a:xfrm>
            <a:off x="855656" y="3757696"/>
            <a:ext cx="5885334" cy="85908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fr-FR" sz="1800" b="1" dirty="0"/>
              <a:t>Notre dernier appel à l'action pour vous est de repérer tout obstacle lié à l'accessibilité dans notre milieu de travail.</a:t>
            </a:r>
            <a:endParaRPr lang="en-CA" sz="1800" b="1">
              <a:cs typeface="Arial"/>
            </a:endParaRPr>
          </a:p>
        </p:txBody>
      </p:sp>
      <p:sp>
        <p:nvSpPr>
          <p:cNvPr id="6" name="TextBox 5">
            <a:extLst>
              <a:ext uri="{FF2B5EF4-FFF2-40B4-BE49-F238E27FC236}">
                <a16:creationId xmlns:a16="http://schemas.microsoft.com/office/drawing/2014/main" id="{32EC1F18-2898-0874-352F-771AAFFCD373}"/>
              </a:ext>
            </a:extLst>
          </p:cNvPr>
          <p:cNvSpPr txBox="1"/>
          <p:nvPr/>
        </p:nvSpPr>
        <p:spPr>
          <a:xfrm>
            <a:off x="846693" y="4687794"/>
            <a:ext cx="5670181" cy="1754326"/>
          </a:xfrm>
          <a:prstGeom prst="rect">
            <a:avLst/>
          </a:prstGeom>
          <a:noFill/>
        </p:spPr>
        <p:txBody>
          <a:bodyPr wrap="square">
            <a:spAutoFit/>
          </a:bodyPr>
          <a:lstStyle/>
          <a:p>
            <a:r>
              <a:rPr lang="fr-FR" dirty="0"/>
              <a:t>Envoyez vos suggestions ou vos préoccupations à l'adresse suivante :</a:t>
            </a:r>
          </a:p>
          <a:p>
            <a:endParaRPr lang="fr-FR" b="1" dirty="0"/>
          </a:p>
          <a:p>
            <a:r>
              <a:rPr lang="fr-FR" b="1" dirty="0"/>
              <a:t>Nom de la personne-ressource / Service</a:t>
            </a:r>
          </a:p>
          <a:p>
            <a:r>
              <a:rPr lang="en-CA" dirty="0"/>
              <a:t>courriel@entreprise.ca</a:t>
            </a:r>
          </a:p>
          <a:p>
            <a:r>
              <a:rPr lang="en-CA" dirty="0"/>
              <a:t>(123)-456-7890</a:t>
            </a:r>
          </a:p>
        </p:txBody>
      </p:sp>
      <p:pic>
        <p:nvPicPr>
          <p:cNvPr id="9" name="Picture 8">
            <a:extLst>
              <a:ext uri="{FF2B5EF4-FFF2-40B4-BE49-F238E27FC236}">
                <a16:creationId xmlns:a16="http://schemas.microsoft.com/office/drawing/2014/main" id="{3476D6E2-2AF1-BEAB-EBC7-2C08282B4BB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10944" r="9504"/>
          <a:stretch>
            <a:fillRect/>
          </a:stretch>
        </p:blipFill>
        <p:spPr>
          <a:xfrm>
            <a:off x="7485588" y="1666263"/>
            <a:ext cx="4706412" cy="3948386"/>
          </a:xfrm>
          <a:prstGeom prst="rect">
            <a:avLst/>
          </a:prstGeom>
        </p:spPr>
      </p:pic>
      <p:pic>
        <p:nvPicPr>
          <p:cNvPr id="10" name="Picture 9" descr="A blue text on a black background&#10;&#10;AI-generated content may be incorrect.">
            <a:extLst>
              <a:ext uri="{FF2B5EF4-FFF2-40B4-BE49-F238E27FC236}">
                <a16:creationId xmlns:a16="http://schemas.microsoft.com/office/drawing/2014/main" id="{420BB145-40FE-7278-1002-DEE20BE6930D}"/>
              </a:ext>
            </a:extLst>
          </p:cNvPr>
          <p:cNvPicPr>
            <a:picLocks noChangeAspect="1"/>
          </p:cNvPicPr>
          <p:nvPr/>
        </p:nvPicPr>
        <p:blipFill>
          <a:blip r:embed="rId4"/>
          <a:stretch>
            <a:fillRect/>
          </a:stretch>
        </p:blipFill>
        <p:spPr>
          <a:xfrm>
            <a:off x="9346746" y="-2041"/>
            <a:ext cx="2609850" cy="885825"/>
          </a:xfrm>
          <a:prstGeom prst="rect">
            <a:avLst/>
          </a:prstGeom>
        </p:spPr>
      </p:pic>
    </p:spTree>
    <p:extLst>
      <p:ext uri="{BB962C8B-B14F-4D97-AF65-F5344CB8AC3E}">
        <p14:creationId xmlns:p14="http://schemas.microsoft.com/office/powerpoint/2010/main" val="22241044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D21250-B52B-3BF1-D1F1-D5D3F73C0CD2}"/>
              </a:ext>
            </a:extLst>
          </p:cNvPr>
          <p:cNvSpPr>
            <a:spLocks noGrp="1"/>
          </p:cNvSpPr>
          <p:nvPr>
            <p:ph type="title"/>
          </p:nvPr>
        </p:nvSpPr>
        <p:spPr>
          <a:xfrm>
            <a:off x="838200" y="2766218"/>
            <a:ext cx="10515600" cy="1325563"/>
          </a:xfrm>
        </p:spPr>
        <p:txBody>
          <a:bodyPr/>
          <a:lstStyle/>
          <a:p>
            <a:pPr algn="ctr"/>
            <a:r>
              <a:rPr lang="en-CA" b="1" dirty="0"/>
              <a:t>Questions ?</a:t>
            </a:r>
          </a:p>
        </p:txBody>
      </p:sp>
      <p:pic>
        <p:nvPicPr>
          <p:cNvPr id="3" name="Picture 2" descr="A blue text on a black background&#10;&#10;AI-generated content may be incorrect.">
            <a:extLst>
              <a:ext uri="{FF2B5EF4-FFF2-40B4-BE49-F238E27FC236}">
                <a16:creationId xmlns:a16="http://schemas.microsoft.com/office/drawing/2014/main" id="{95C839A9-8925-61AE-E048-992C8668552C}"/>
              </a:ext>
            </a:extLst>
          </p:cNvPr>
          <p:cNvPicPr>
            <a:picLocks noChangeAspect="1"/>
          </p:cNvPicPr>
          <p:nvPr/>
        </p:nvPicPr>
        <p:blipFill>
          <a:blip r:embed="rId2"/>
          <a:stretch>
            <a:fillRect/>
          </a:stretch>
        </p:blipFill>
        <p:spPr>
          <a:xfrm>
            <a:off x="9346746" y="-2041"/>
            <a:ext cx="2609850" cy="885825"/>
          </a:xfrm>
          <a:prstGeom prst="rect">
            <a:avLst/>
          </a:prstGeom>
        </p:spPr>
      </p:pic>
    </p:spTree>
    <p:extLst>
      <p:ext uri="{BB962C8B-B14F-4D97-AF65-F5344CB8AC3E}">
        <p14:creationId xmlns:p14="http://schemas.microsoft.com/office/powerpoint/2010/main" val="12952749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43D32-3E18-690E-3484-7E8E9AB974F6}"/>
              </a:ext>
            </a:extLst>
          </p:cNvPr>
          <p:cNvSpPr>
            <a:spLocks noGrp="1"/>
          </p:cNvSpPr>
          <p:nvPr>
            <p:ph type="title"/>
          </p:nvPr>
        </p:nvSpPr>
        <p:spPr>
          <a:xfrm>
            <a:off x="838200" y="230654"/>
            <a:ext cx="10515600" cy="1325563"/>
          </a:xfrm>
        </p:spPr>
        <p:txBody>
          <a:bodyPr/>
          <a:lstStyle/>
          <a:p>
            <a:r>
              <a:rPr lang="en-CA" b="1" dirty="0"/>
              <a:t>Sources</a:t>
            </a:r>
          </a:p>
        </p:txBody>
      </p:sp>
      <p:sp>
        <p:nvSpPr>
          <p:cNvPr id="3" name="Content Placeholder 2">
            <a:extLst>
              <a:ext uri="{FF2B5EF4-FFF2-40B4-BE49-F238E27FC236}">
                <a16:creationId xmlns:a16="http://schemas.microsoft.com/office/drawing/2014/main" id="{7AB4A49D-8E70-6E7C-C6BA-6B42C41AB430}"/>
              </a:ext>
            </a:extLst>
          </p:cNvPr>
          <p:cNvSpPr>
            <a:spLocks noGrp="1"/>
          </p:cNvSpPr>
          <p:nvPr>
            <p:ph idx="1"/>
          </p:nvPr>
        </p:nvSpPr>
        <p:spPr>
          <a:xfrm>
            <a:off x="838200" y="1310154"/>
            <a:ext cx="11008658" cy="4351338"/>
          </a:xfrm>
        </p:spPr>
        <p:txBody>
          <a:bodyPr vert="horz" lIns="91440" tIns="45720" rIns="91440" bIns="45720" rtlCol="0" anchor="t">
            <a:noAutofit/>
          </a:bodyPr>
          <a:lstStyle/>
          <a:p>
            <a:pPr>
              <a:lnSpc>
                <a:spcPct val="120000"/>
              </a:lnSpc>
            </a:pPr>
            <a:r>
              <a:rPr lang="en-CA" sz="1600" dirty="0"/>
              <a:t>https://social.desa.un.org/issues/disability/crpd/article-1-purpose</a:t>
            </a:r>
            <a:endParaRPr lang="en-CA" sz="1600">
              <a:cs typeface="Arial"/>
            </a:endParaRPr>
          </a:p>
          <a:p>
            <a:pPr>
              <a:lnSpc>
                <a:spcPct val="120000"/>
              </a:lnSpc>
            </a:pPr>
            <a:r>
              <a:rPr lang="en-CA" sz="1600" dirty="0"/>
              <a:t>https://social.desa.un.org/issues/disability/frequently-asked-questions-faqs</a:t>
            </a:r>
            <a:endParaRPr lang="en-CA" sz="1600">
              <a:cs typeface="Arial"/>
            </a:endParaRPr>
          </a:p>
          <a:p>
            <a:pPr>
              <a:lnSpc>
                <a:spcPct val="120000"/>
              </a:lnSpc>
            </a:pPr>
            <a:r>
              <a:rPr lang="en-CA" sz="1600" dirty="0"/>
              <a:t>https://www.laws-lois.justice.gc.ca/eng/acts/A-0.6/section-2.html</a:t>
            </a:r>
            <a:endParaRPr lang="en-CA" sz="1600">
              <a:cs typeface="Arial"/>
            </a:endParaRPr>
          </a:p>
          <a:p>
            <a:pPr>
              <a:lnSpc>
                <a:spcPct val="120000"/>
              </a:lnSpc>
            </a:pPr>
            <a:r>
              <a:rPr lang="en-CA" sz="1600" dirty="0"/>
              <a:t>https://www150.statcan.gc.ca/n1/pub/11-627-m/11-627-m2023063-eng.htm</a:t>
            </a:r>
            <a:endParaRPr lang="en-CA" sz="1600">
              <a:cs typeface="Arial"/>
            </a:endParaRPr>
          </a:p>
          <a:p>
            <a:pPr>
              <a:lnSpc>
                <a:spcPct val="120000"/>
              </a:lnSpc>
            </a:pPr>
            <a:r>
              <a:rPr lang="en-CA" sz="1600" dirty="0"/>
              <a:t>Kaletta, J. P., Binks, D. J., &amp; Robinson, R. (2012). Creating an inclusive workplace: Integrating employees with disabilities into a distribution center environment. Professional Safety: Journal of the American Society of Safety Engineers, 57(6), 62-71.</a:t>
            </a:r>
            <a:endParaRPr lang="en-CA" sz="1600">
              <a:cs typeface="Arial"/>
            </a:endParaRPr>
          </a:p>
          <a:p>
            <a:pPr>
              <a:lnSpc>
                <a:spcPct val="120000"/>
              </a:lnSpc>
            </a:pPr>
            <a:r>
              <a:rPr lang="en-CA" sz="1600" dirty="0"/>
              <a:t>https://toolkit.ccrw.org/wp-content/uploads/2023/04/CS_Tool-3_Starting-Your-Journey.pdf</a:t>
            </a:r>
            <a:endParaRPr lang="en-CA" sz="1600">
              <a:cs typeface="Arial"/>
            </a:endParaRPr>
          </a:p>
          <a:p>
            <a:pPr>
              <a:lnSpc>
                <a:spcPct val="120000"/>
              </a:lnSpc>
            </a:pPr>
            <a:r>
              <a:rPr lang="en-CA" sz="1600" dirty="0"/>
              <a:t>https://toolkit.ccrw.org/wp-content/uploads/2024/07/CS_Tool1_Building-Your-Understanding.pdf</a:t>
            </a:r>
            <a:endParaRPr lang="en-CA" sz="1600">
              <a:cs typeface="Arial"/>
            </a:endParaRPr>
          </a:p>
          <a:p>
            <a:pPr>
              <a:lnSpc>
                <a:spcPct val="120000"/>
              </a:lnSpc>
            </a:pPr>
            <a:r>
              <a:rPr lang="en-CA" sz="1600" dirty="0"/>
              <a:t>https://toolkit.ccrw.org/wp-content/uploads/2023/04/CS_Tool2_Identifying-the-Rationale.pdf</a:t>
            </a:r>
            <a:endParaRPr lang="en-CA" sz="1600">
              <a:cs typeface="Arial"/>
            </a:endParaRPr>
          </a:p>
          <a:p>
            <a:pPr>
              <a:lnSpc>
                <a:spcPct val="120000"/>
              </a:lnSpc>
            </a:pPr>
            <a:r>
              <a:rPr lang="en-CA" sz="1600" dirty="0"/>
              <a:t>https://ccrw.org/wp-content/uploads/2024/11/Awareness-to-action-How-employers-can-embrace-disability-inclusion-in-the-workplace_CCRW_Trends-Report-2024.pdf</a:t>
            </a:r>
            <a:endParaRPr lang="en-CA" sz="1600">
              <a:cs typeface="Arial"/>
            </a:endParaRPr>
          </a:p>
          <a:p>
            <a:pPr>
              <a:lnSpc>
                <a:spcPct val="120000"/>
              </a:lnSpc>
            </a:pPr>
            <a:r>
              <a:rPr lang="en-CA" sz="1600" dirty="0"/>
              <a:t>https://www150.statcan.gc.ca/n1/daily-quotidien/250210/dq250210c-eng.htm</a:t>
            </a:r>
            <a:endParaRPr lang="en-CA" sz="1600">
              <a:cs typeface="Arial"/>
            </a:endParaRPr>
          </a:p>
        </p:txBody>
      </p:sp>
      <p:pic>
        <p:nvPicPr>
          <p:cNvPr id="5" name="Picture 4" descr="A blue text on a black background&#10;&#10;AI-generated content may be incorrect.">
            <a:extLst>
              <a:ext uri="{FF2B5EF4-FFF2-40B4-BE49-F238E27FC236}">
                <a16:creationId xmlns:a16="http://schemas.microsoft.com/office/drawing/2014/main" id="{621BDB0F-897B-F8A4-DF06-FA7C0DAB42F1}"/>
              </a:ext>
            </a:extLst>
          </p:cNvPr>
          <p:cNvPicPr>
            <a:picLocks noChangeAspect="1"/>
          </p:cNvPicPr>
          <p:nvPr/>
        </p:nvPicPr>
        <p:blipFill>
          <a:blip r:embed="rId2"/>
          <a:stretch>
            <a:fillRect/>
          </a:stretch>
        </p:blipFill>
        <p:spPr>
          <a:xfrm>
            <a:off x="9346746" y="-2041"/>
            <a:ext cx="2609850" cy="885825"/>
          </a:xfrm>
          <a:prstGeom prst="rect">
            <a:avLst/>
          </a:prstGeom>
        </p:spPr>
      </p:pic>
    </p:spTree>
    <p:extLst>
      <p:ext uri="{BB962C8B-B14F-4D97-AF65-F5344CB8AC3E}">
        <p14:creationId xmlns:p14="http://schemas.microsoft.com/office/powerpoint/2010/main" val="3087327300"/>
      </p:ext>
    </p:extLst>
  </p:cSld>
  <p:clrMapOvr>
    <a:masterClrMapping/>
  </p:clrMapOvr>
</p:sld>
</file>

<file path=ppt/theme/theme1.xml><?xml version="1.0" encoding="utf-8"?>
<a:theme xmlns:a="http://schemas.openxmlformats.org/drawingml/2006/main" name="CCRW">
  <a:themeElements>
    <a:clrScheme name="Custom 1">
      <a:dk1>
        <a:sysClr val="windowText" lastClr="000000"/>
      </a:dk1>
      <a:lt1>
        <a:sysClr val="window" lastClr="FFFFFF"/>
      </a:lt1>
      <a:dk2>
        <a:srgbClr val="0A2F5B"/>
      </a:dk2>
      <a:lt2>
        <a:srgbClr val="D2DEEB"/>
      </a:lt2>
      <a:accent1>
        <a:srgbClr val="6E90B9"/>
      </a:accent1>
      <a:accent2>
        <a:srgbClr val="9A0F00"/>
      </a:accent2>
      <a:accent3>
        <a:srgbClr val="43075D"/>
      </a:accent3>
      <a:accent4>
        <a:srgbClr val="FFC226"/>
      </a:accent4>
      <a:accent5>
        <a:srgbClr val="758EFA"/>
      </a:accent5>
      <a:accent6>
        <a:srgbClr val="D2DEEB"/>
      </a:accent6>
      <a:hlink>
        <a:srgbClr val="FFFFFF"/>
      </a:hlink>
      <a:folHlink>
        <a:srgbClr val="758EF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CRW" id="{53DF85BD-ADEA-4929-8D70-B3D77F0A5B8A}" vid="{2456F611-885B-4BC2-9C49-1F85F879CF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2FF53D060E5548B3B53D89CFCE9455" ma:contentTypeVersion="3" ma:contentTypeDescription="Create a new document." ma:contentTypeScope="" ma:versionID="6009a857adbd41d2d7c649d5f6d6a675">
  <xsd:schema xmlns:xsd="http://www.w3.org/2001/XMLSchema" xmlns:xs="http://www.w3.org/2001/XMLSchema" xmlns:p="http://schemas.microsoft.com/office/2006/metadata/properties" xmlns:ns2="75b94aac-9832-4a8b-b445-a2ef53d6ff5d" targetNamespace="http://schemas.microsoft.com/office/2006/metadata/properties" ma:root="true" ma:fieldsID="91a1af40e21b26d19ba0181e59780e33" ns2:_="">
    <xsd:import namespace="75b94aac-9832-4a8b-b445-a2ef53d6ff5d"/>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b94aac-9832-4a8b-b445-a2ef53d6ff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481B65D-38F7-4A76-A76D-896AA56F22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5b94aac-9832-4a8b-b445-a2ef53d6ff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7071FFD-8C8E-4831-9780-63A10C0BBBA0}">
  <ds:schemaRefs>
    <ds:schemaRef ds:uri="http://schemas.microsoft.com/office/2006/documentManagement/types"/>
    <ds:schemaRef ds:uri="http://purl.org/dc/dcmitype/"/>
    <ds:schemaRef ds:uri="75b94aac-9832-4a8b-b445-a2ef53d6ff5d"/>
    <ds:schemaRef ds:uri="http://schemas.microsoft.com/office/infopath/2007/PartnerControls"/>
    <ds:schemaRef ds:uri="http://www.w3.org/XML/1998/namespace"/>
    <ds:schemaRef ds:uri="http://schemas.microsoft.com/office/2006/metadata/properties"/>
    <ds:schemaRef ds:uri="http://schemas.openxmlformats.org/package/2006/metadata/core-properties"/>
    <ds:schemaRef ds:uri="http://purl.org/dc/terms/"/>
    <ds:schemaRef ds:uri="http://purl.org/dc/elements/1.1/"/>
  </ds:schemaRefs>
</ds:datastoreItem>
</file>

<file path=customXml/itemProps3.xml><?xml version="1.0" encoding="utf-8"?>
<ds:datastoreItem xmlns:ds="http://schemas.openxmlformats.org/officeDocument/2006/customXml" ds:itemID="{B13CC20B-798A-43E6-A196-30A668AC84F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CCRW</Template>
  <TotalTime>20049</TotalTime>
  <Words>2521</Words>
  <Application>Microsoft Office PowerPoint</Application>
  <PresentationFormat>Widescreen</PresentationFormat>
  <Paragraphs>223</Paragraphs>
  <Slides>25</Slides>
  <Notes>17</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CCRW</vt:lpstr>
      <vt:lpstr>Utilisation de ce gabarit</vt:lpstr>
      <vt:lpstr>Objectif de cette présentation</vt:lpstr>
      <vt:lpstr>À qui s’adresse cette présentation ?</vt:lpstr>
      <vt:lpstr>Dois-je être un expert ?</vt:lpstr>
      <vt:lpstr>Qu'est-ce qu'AccessPath ?</vt:lpstr>
      <vt:lpstr>Avez-vous besoin de plus de soutien ?</vt:lpstr>
      <vt:lpstr>Être un employeur faisant preuve d'aisance face au handicap</vt:lpstr>
      <vt:lpstr>Ordre du jour</vt:lpstr>
      <vt:lpstr>Comprendre le handicap</vt:lpstr>
      <vt:lpstr>Une perspective plus large</vt:lpstr>
      <vt:lpstr>Taux de handicap à travers le Canada</vt:lpstr>
      <vt:lpstr>Taux de handicap par province et territoire</vt:lpstr>
      <vt:lpstr>Les cinq aspects d'un employeur faisant preuve d'aisance face au handicap</vt:lpstr>
      <vt:lpstr>Notre entreprise répond-elle déjà à ces cinq attentes d'un employeur faisant preuve d'aisance face au handicap ?</vt:lpstr>
      <vt:lpstr>Notre entreprise répond-elle déjà à ces cinq attentes d'un employeur faisant preuve d'aisance face au handicap ?</vt:lpstr>
      <vt:lpstr>Responsabilité partagée</vt:lpstr>
      <vt:lpstr>Mythe : Les travailleurs en situation de handicap ne sont pas productifs.</vt:lpstr>
      <vt:lpstr>Mythe : Le coût des mesures d'adaptation pour les travailleurs est élevé.</vt:lpstr>
      <vt:lpstr>Approfondissez vos connaissances</vt:lpstr>
      <vt:lpstr>Formation sur l'assurance face au handicap</vt:lpstr>
      <vt:lpstr>PowerPoint Presentation</vt:lpstr>
      <vt:lpstr>Faire notre part</vt:lpstr>
      <vt:lpstr>Faire votre part</vt:lpstr>
      <vt:lpstr>Questions ?</vt:lpstr>
      <vt:lpstr>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Jeffrey Normore</dc:creator>
  <cp:lastModifiedBy>Jeffrey Normore</cp:lastModifiedBy>
  <cp:revision>66</cp:revision>
  <dcterms:created xsi:type="dcterms:W3CDTF">2026-01-07T19:34:02Z</dcterms:created>
  <dcterms:modified xsi:type="dcterms:W3CDTF">2026-02-10T20:14:30Z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0x010100B02FF53D060E5548B3B53D89CFCE9455</vt:lpwstr>
  </property>
</Properties>
</file>